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3" r:id="rId2"/>
    <p:sldId id="309" r:id="rId3"/>
    <p:sldId id="260" r:id="rId4"/>
    <p:sldId id="276" r:id="rId5"/>
    <p:sldId id="307" r:id="rId6"/>
    <p:sldId id="310" r:id="rId7"/>
    <p:sldId id="299" r:id="rId8"/>
    <p:sldId id="305" r:id="rId9"/>
    <p:sldId id="300" r:id="rId10"/>
    <p:sldId id="301" r:id="rId11"/>
    <p:sldId id="302" r:id="rId12"/>
    <p:sldId id="304" r:id="rId13"/>
    <p:sldId id="288" r:id="rId14"/>
    <p:sldId id="313" r:id="rId15"/>
    <p:sldId id="315" r:id="rId16"/>
    <p:sldId id="296" r:id="rId17"/>
    <p:sldId id="314" r:id="rId18"/>
    <p:sldId id="308" r:id="rId19"/>
    <p:sldId id="297"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B344D84-9AFB-497E-A393-DC336BA19D2E}" styleName="Mellemlayout 3 - markeringsfarv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llemlayout 1 - markeringsfarv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ema til typografi 1 - markeringsfarv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0" autoAdjust="0"/>
    <p:restoredTop sz="96719" autoAdjust="0"/>
  </p:normalViewPr>
  <p:slideViewPr>
    <p:cSldViewPr snapToGrid="0">
      <p:cViewPr>
        <p:scale>
          <a:sx n="108" d="100"/>
          <a:sy n="108" d="100"/>
        </p:scale>
        <p:origin x="-10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BD5CFB-6A71-AD4E-AD98-84247FB266BA}" type="datetimeFigureOut">
              <a:rPr lang="da-DK" smtClean="0"/>
              <a:t>02/02/17</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A0BD63-996E-6C4F-AC5F-4011F4B4416F}" type="slidenum">
              <a:rPr lang="da-DK" smtClean="0"/>
              <a:t>‹nr.›</a:t>
            </a:fld>
            <a:endParaRPr lang="da-DK"/>
          </a:p>
        </p:txBody>
      </p:sp>
    </p:spTree>
    <p:extLst>
      <p:ext uri="{BB962C8B-B14F-4D97-AF65-F5344CB8AC3E}">
        <p14:creationId xmlns:p14="http://schemas.microsoft.com/office/powerpoint/2010/main" val="1612655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420FF-55FF-D549-B3D2-1B3A2B00670C}" type="datetimeFigureOut">
              <a:rPr lang="da-DK" smtClean="0"/>
              <a:t>02/02/17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5BF90-6AB6-BD40-B9DE-4D836E7640A5}" type="slidenum">
              <a:rPr lang="da-DK" smtClean="0"/>
              <a:t>‹nr.›</a:t>
            </a:fld>
            <a:endParaRPr lang="da-DK"/>
          </a:p>
        </p:txBody>
      </p:sp>
    </p:spTree>
    <p:extLst>
      <p:ext uri="{BB962C8B-B14F-4D97-AF65-F5344CB8AC3E}">
        <p14:creationId xmlns:p14="http://schemas.microsoft.com/office/powerpoint/2010/main" val="3396352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B85BF90-6AB6-BD40-B9DE-4D836E7640A5}" type="slidenum">
              <a:rPr lang="da-DK" smtClean="0"/>
              <a:t>8</a:t>
            </a:fld>
            <a:endParaRPr lang="da-DK"/>
          </a:p>
        </p:txBody>
      </p:sp>
    </p:spTree>
    <p:extLst>
      <p:ext uri="{BB962C8B-B14F-4D97-AF65-F5344CB8AC3E}">
        <p14:creationId xmlns:p14="http://schemas.microsoft.com/office/powerpoint/2010/main" val="301945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ctr">
              <a:spcBef>
                <a:spcPts val="600"/>
              </a:spcBef>
            </a:pPr>
            <a:r>
              <a:rPr lang="da-DK" sz="2800" dirty="0" smtClean="0">
                <a:solidFill>
                  <a:srgbClr val="DC4817"/>
                </a:solidFill>
                <a:latin typeface="Chalkboard SE Bold"/>
                <a:cs typeface="Chalkboard SE Bold"/>
              </a:rPr>
              <a:t>HUSK</a:t>
            </a:r>
          </a:p>
          <a:p>
            <a:pPr marL="184150" lvl="1" indent="-182563">
              <a:spcBef>
                <a:spcPts val="600"/>
              </a:spcBef>
              <a:buClr>
                <a:srgbClr val="342F2B"/>
              </a:buClr>
              <a:buFontTx/>
              <a:buChar char="•"/>
            </a:pPr>
            <a:r>
              <a:rPr lang="da-DK" sz="1400" dirty="0" smtClean="0">
                <a:solidFill>
                  <a:srgbClr val="342F2B"/>
                </a:solidFill>
                <a:latin typeface="Chalkboard"/>
                <a:cs typeface="Chalkboard"/>
              </a:rPr>
              <a:t>At design af processer starter med at sætte fokus på opgaven og formålet – først derefter foretages de øvrige konkrete valg omkring designet </a:t>
            </a:r>
          </a:p>
          <a:p>
            <a:pPr marL="184150" lvl="1" indent="-182563">
              <a:spcBef>
                <a:spcPts val="600"/>
              </a:spcBef>
              <a:buClr>
                <a:srgbClr val="342F2B"/>
              </a:buClr>
              <a:buFontTx/>
              <a:buChar char="•"/>
            </a:pPr>
            <a:r>
              <a:rPr lang="da-DK" sz="1400" dirty="0" smtClean="0">
                <a:solidFill>
                  <a:srgbClr val="342F2B"/>
                </a:solidFill>
                <a:latin typeface="Chalkboard"/>
                <a:cs typeface="Chalkboard"/>
              </a:rPr>
              <a:t>At tænke igennem, hvilket formål hvert enkelt delelement i processen spiller. Det er essentielt for, at helheden fremstår gennemtænkt</a:t>
            </a:r>
            <a:endParaRPr lang="da-DK" dirty="0"/>
          </a:p>
        </p:txBody>
      </p:sp>
      <p:sp>
        <p:nvSpPr>
          <p:cNvPr id="4" name="Pladsholder til diasnummer 3"/>
          <p:cNvSpPr>
            <a:spLocks noGrp="1"/>
          </p:cNvSpPr>
          <p:nvPr>
            <p:ph type="sldNum" sz="quarter" idx="10"/>
          </p:nvPr>
        </p:nvSpPr>
        <p:spPr/>
        <p:txBody>
          <a:bodyPr/>
          <a:lstStyle/>
          <a:p>
            <a:fld id="{FB85BF90-6AB6-BD40-B9DE-4D836E7640A5}" type="slidenum">
              <a:rPr lang="da-DK" smtClean="0"/>
              <a:t>9</a:t>
            </a:fld>
            <a:endParaRPr lang="da-DK"/>
          </a:p>
        </p:txBody>
      </p:sp>
    </p:spTree>
    <p:extLst>
      <p:ext uri="{BB962C8B-B14F-4D97-AF65-F5344CB8AC3E}">
        <p14:creationId xmlns:p14="http://schemas.microsoft.com/office/powerpoint/2010/main" val="251987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ctr">
              <a:spcBef>
                <a:spcPts val="600"/>
              </a:spcBef>
            </a:pPr>
            <a:r>
              <a:rPr lang="da-DK" sz="3200" dirty="0" smtClean="0">
                <a:solidFill>
                  <a:srgbClr val="767171"/>
                </a:solidFill>
              </a:rPr>
              <a:t>HUSK!</a:t>
            </a:r>
          </a:p>
          <a:p>
            <a:pPr marL="184150" lvl="1" indent="-182563">
              <a:spcBef>
                <a:spcPts val="600"/>
              </a:spcBef>
              <a:buClr>
                <a:srgbClr val="342F2B"/>
              </a:buClr>
              <a:buFontTx/>
              <a:buChar char="•"/>
            </a:pPr>
            <a:r>
              <a:rPr lang="da-DK" sz="1300" dirty="0" smtClean="0">
                <a:solidFill>
                  <a:srgbClr val="767171"/>
                </a:solidFill>
                <a:latin typeface="Chalkboard"/>
                <a:cs typeface="Chalkboard"/>
              </a:rPr>
              <a:t>At det betaler sig at vide så meget som muligt om deltagerne i processen før interaktionen</a:t>
            </a:r>
          </a:p>
          <a:p>
            <a:pPr marL="184150" lvl="1" indent="-182563">
              <a:spcBef>
                <a:spcPts val="600"/>
              </a:spcBef>
              <a:buClr>
                <a:srgbClr val="342F2B"/>
              </a:buClr>
              <a:buFontTx/>
              <a:buChar char="•"/>
            </a:pPr>
            <a:r>
              <a:rPr lang="da-DK" sz="1300" dirty="0" smtClean="0">
                <a:solidFill>
                  <a:srgbClr val="767171"/>
                </a:solidFill>
                <a:latin typeface="Chalkboard"/>
                <a:cs typeface="Chalkboard"/>
              </a:rPr>
              <a:t>At det er vitalt at interessere sig for menneskelige interaktioner, stemninger og følelser</a:t>
            </a:r>
          </a:p>
          <a:p>
            <a:pPr marL="184150" lvl="1" indent="-182563">
              <a:spcBef>
                <a:spcPts val="600"/>
              </a:spcBef>
              <a:buClr>
                <a:srgbClr val="342F2B"/>
              </a:buClr>
              <a:buFontTx/>
              <a:buChar char="•"/>
            </a:pPr>
            <a:r>
              <a:rPr lang="da-DK" sz="1300" dirty="0" smtClean="0">
                <a:solidFill>
                  <a:srgbClr val="767171"/>
                </a:solidFill>
                <a:latin typeface="Chalkboard"/>
                <a:cs typeface="Chalkboard"/>
              </a:rPr>
              <a:t>At tilpasse din egen stil og processens design efter deltagernes præferencer og organisatoriske kultur</a:t>
            </a:r>
          </a:p>
          <a:p>
            <a:pPr marL="184150" lvl="1" indent="-182563">
              <a:spcBef>
                <a:spcPts val="600"/>
              </a:spcBef>
              <a:buClr>
                <a:srgbClr val="342F2B"/>
              </a:buClr>
              <a:buFontTx/>
              <a:buChar char="•"/>
            </a:pPr>
            <a:r>
              <a:rPr lang="da-DK" sz="1300" dirty="0" smtClean="0">
                <a:solidFill>
                  <a:srgbClr val="767171"/>
                </a:solidFill>
                <a:latin typeface="Chalkboard"/>
                <a:cs typeface="Chalkboard"/>
              </a:rPr>
              <a:t>At deltagernes motivation er altafgørende! Den stimuleres ved, </a:t>
            </a:r>
            <a:br>
              <a:rPr lang="da-DK" sz="1300" dirty="0" smtClean="0">
                <a:solidFill>
                  <a:srgbClr val="767171"/>
                </a:solidFill>
                <a:latin typeface="Chalkboard"/>
                <a:cs typeface="Chalkboard"/>
              </a:rPr>
            </a:br>
            <a:r>
              <a:rPr lang="da-DK" sz="1300" dirty="0" smtClean="0">
                <a:solidFill>
                  <a:srgbClr val="767171"/>
                </a:solidFill>
                <a:latin typeface="Chalkboard"/>
                <a:cs typeface="Chalkboard"/>
              </a:rPr>
              <a:t>at deltagerne er aktive, har kontakt med andre, får lov til at prøve af og forbinde det nye til allerede eksisterende viden og oplevelser</a:t>
            </a:r>
          </a:p>
          <a:p>
            <a:endParaRPr lang="da-DK" dirty="0"/>
          </a:p>
        </p:txBody>
      </p:sp>
      <p:sp>
        <p:nvSpPr>
          <p:cNvPr id="4" name="Pladsholder til diasnummer 3"/>
          <p:cNvSpPr>
            <a:spLocks noGrp="1"/>
          </p:cNvSpPr>
          <p:nvPr>
            <p:ph type="sldNum" sz="quarter" idx="10"/>
          </p:nvPr>
        </p:nvSpPr>
        <p:spPr/>
        <p:txBody>
          <a:bodyPr/>
          <a:lstStyle/>
          <a:p>
            <a:fld id="{FB85BF90-6AB6-BD40-B9DE-4D836E7640A5}" type="slidenum">
              <a:rPr lang="da-DK" smtClean="0"/>
              <a:t>10</a:t>
            </a:fld>
            <a:endParaRPr lang="da-DK"/>
          </a:p>
        </p:txBody>
      </p:sp>
    </p:spTree>
    <p:extLst>
      <p:ext uri="{BB962C8B-B14F-4D97-AF65-F5344CB8AC3E}">
        <p14:creationId xmlns:p14="http://schemas.microsoft.com/office/powerpoint/2010/main" val="85492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600"/>
              </a:spcBef>
            </a:pPr>
            <a:r>
              <a:rPr lang="da-DK" sz="1200" dirty="0" smtClean="0">
                <a:solidFill>
                  <a:srgbClr val="DC4817"/>
                </a:solidFill>
              </a:rPr>
              <a:t>HUSK</a:t>
            </a:r>
          </a:p>
          <a:p>
            <a:pPr marL="184150" lvl="1" indent="-182563">
              <a:spcBef>
                <a:spcPts val="600"/>
              </a:spcBef>
              <a:buClr>
                <a:srgbClr val="342F2B"/>
              </a:buClr>
              <a:buFontTx/>
              <a:buChar char="•"/>
            </a:pPr>
            <a:r>
              <a:rPr lang="da-DK" sz="1200" dirty="0" smtClean="0">
                <a:solidFill>
                  <a:srgbClr val="342F2B"/>
                </a:solidFill>
              </a:rPr>
              <a:t>At procesdesign og dreje-bog ikke alene omhandler det, der sker ”under”, men også før og efter</a:t>
            </a:r>
          </a:p>
          <a:p>
            <a:pPr marL="184150" lvl="1" indent="-182563">
              <a:spcBef>
                <a:spcPts val="600"/>
              </a:spcBef>
              <a:buClr>
                <a:srgbClr val="342F2B"/>
              </a:buClr>
              <a:buFontTx/>
              <a:buChar char="•"/>
            </a:pPr>
            <a:r>
              <a:rPr lang="da-DK" sz="1200" dirty="0" smtClean="0">
                <a:solidFill>
                  <a:srgbClr val="342F2B"/>
                </a:solidFill>
              </a:rPr>
              <a:t>At lave en fleksibel </a:t>
            </a:r>
            <a:r>
              <a:rPr lang="da-DK" sz="1200" dirty="0" err="1" smtClean="0">
                <a:solidFill>
                  <a:srgbClr val="342F2B"/>
                </a:solidFill>
              </a:rPr>
              <a:t>dags-orden</a:t>
            </a:r>
            <a:r>
              <a:rPr lang="da-DK" sz="1200" dirty="0" smtClean="0">
                <a:solidFill>
                  <a:srgbClr val="342F2B"/>
                </a:solidFill>
              </a:rPr>
              <a:t> med luft og plads til fleksibilitet og kreative tanker. Der skal være et skifte eller afbræk for hvert 20. minut – mere kan hverken hjerne eller krop kapere</a:t>
            </a:r>
          </a:p>
          <a:p>
            <a:pPr marL="184150" lvl="1" indent="-182563">
              <a:spcBef>
                <a:spcPts val="600"/>
              </a:spcBef>
              <a:buClr>
                <a:srgbClr val="342F2B"/>
              </a:buClr>
              <a:buFontTx/>
              <a:buChar char="•"/>
            </a:pPr>
            <a:r>
              <a:rPr lang="da-DK" sz="1200" dirty="0" smtClean="0">
                <a:solidFill>
                  <a:srgbClr val="342F2B"/>
                </a:solidFill>
              </a:rPr>
              <a:t>Altid at detailforberede drejebogen til den gode proces – og giv så slip, spil efter gehør og improvisér, når showet går i gang</a:t>
            </a:r>
          </a:p>
          <a:p>
            <a:pPr marL="184150" lvl="1" indent="-182563">
              <a:spcBef>
                <a:spcPts val="600"/>
              </a:spcBef>
              <a:buClr>
                <a:srgbClr val="342F2B"/>
              </a:buClr>
              <a:buFontTx/>
              <a:buChar char="•"/>
            </a:pPr>
            <a:r>
              <a:rPr lang="da-DK" sz="1200" dirty="0" smtClean="0">
                <a:solidFill>
                  <a:srgbClr val="342F2B"/>
                </a:solidFill>
              </a:rPr>
              <a:t>At tænke over, hvordan der træffes beslutninger – konsensus, lederen har det sidste ord, kompromiser etc.</a:t>
            </a:r>
            <a:endParaRPr lang="da-DK" sz="1200" dirty="0" smtClean="0">
              <a:solidFill>
                <a:srgbClr val="FF0000"/>
              </a:solidFill>
            </a:endParaRPr>
          </a:p>
          <a:p>
            <a:endParaRPr lang="da-DK" dirty="0"/>
          </a:p>
        </p:txBody>
      </p:sp>
      <p:sp>
        <p:nvSpPr>
          <p:cNvPr id="4" name="Pladsholder til diasnummer 3"/>
          <p:cNvSpPr>
            <a:spLocks noGrp="1"/>
          </p:cNvSpPr>
          <p:nvPr>
            <p:ph type="sldNum" sz="quarter" idx="10"/>
          </p:nvPr>
        </p:nvSpPr>
        <p:spPr/>
        <p:txBody>
          <a:bodyPr/>
          <a:lstStyle/>
          <a:p>
            <a:fld id="{FB85BF90-6AB6-BD40-B9DE-4D836E7640A5}" type="slidenum">
              <a:rPr lang="da-DK" smtClean="0"/>
              <a:t>12</a:t>
            </a:fld>
            <a:endParaRPr lang="da-DK"/>
          </a:p>
        </p:txBody>
      </p:sp>
    </p:spTree>
    <p:extLst>
      <p:ext uri="{BB962C8B-B14F-4D97-AF65-F5344CB8AC3E}">
        <p14:creationId xmlns:p14="http://schemas.microsoft.com/office/powerpoint/2010/main" val="41898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600"/>
              </a:spcBef>
            </a:pPr>
            <a:r>
              <a:rPr lang="da-DK" sz="1400" dirty="0" smtClean="0">
                <a:solidFill>
                  <a:srgbClr val="DC4817"/>
                </a:solidFill>
              </a:rPr>
              <a:t>HUSK</a:t>
            </a:r>
          </a:p>
          <a:p>
            <a:pPr marL="184150" lvl="1" indent="-182563">
              <a:spcBef>
                <a:spcPct val="40000"/>
              </a:spcBef>
              <a:buClr>
                <a:srgbClr val="342F2B"/>
              </a:buClr>
              <a:buFontTx/>
              <a:buChar char="•"/>
            </a:pPr>
            <a:r>
              <a:rPr lang="da-DK" sz="1400" dirty="0" smtClean="0">
                <a:solidFill>
                  <a:srgbClr val="342F2B"/>
                </a:solidFill>
              </a:rPr>
              <a:t>At forventningsafstemme roller inden med eventuelle indlægsholdere, </a:t>
            </a:r>
            <a:r>
              <a:rPr lang="da-DK" sz="1400" dirty="0" err="1" smtClean="0">
                <a:solidFill>
                  <a:srgbClr val="342F2B"/>
                </a:solidFill>
              </a:rPr>
              <a:t>medfacilitatorer</a:t>
            </a:r>
            <a:r>
              <a:rPr lang="da-DK" sz="1400" dirty="0" smtClean="0">
                <a:solidFill>
                  <a:srgbClr val="342F2B"/>
                </a:solidFill>
              </a:rPr>
              <a:t>, interne konsulenter og ledere</a:t>
            </a:r>
          </a:p>
          <a:p>
            <a:pPr marL="184150" lvl="1" indent="-182563">
              <a:spcBef>
                <a:spcPct val="40000"/>
              </a:spcBef>
              <a:buClr>
                <a:srgbClr val="342F2B"/>
              </a:buClr>
              <a:buFontTx/>
              <a:buChar char="•"/>
            </a:pPr>
            <a:r>
              <a:rPr lang="da-DK" sz="1400" dirty="0" smtClean="0">
                <a:solidFill>
                  <a:srgbClr val="342F2B"/>
                </a:solidFill>
              </a:rPr>
              <a:t>At være tydelig omkring, hvordan </a:t>
            </a:r>
            <a:br>
              <a:rPr lang="da-DK" sz="1400" dirty="0" smtClean="0">
                <a:solidFill>
                  <a:srgbClr val="342F2B"/>
                </a:solidFill>
              </a:rPr>
            </a:br>
            <a:r>
              <a:rPr lang="da-DK" sz="1400" dirty="0" smtClean="0">
                <a:solidFill>
                  <a:srgbClr val="342F2B"/>
                </a:solidFill>
              </a:rPr>
              <a:t>I hver især kan lide at arbejde, når </a:t>
            </a:r>
            <a:br>
              <a:rPr lang="da-DK" sz="1400" dirty="0" smtClean="0">
                <a:solidFill>
                  <a:srgbClr val="342F2B"/>
                </a:solidFill>
              </a:rPr>
            </a:br>
            <a:r>
              <a:rPr lang="da-DK" sz="1400" dirty="0" smtClean="0">
                <a:solidFill>
                  <a:srgbClr val="342F2B"/>
                </a:solidFill>
              </a:rPr>
              <a:t>I </a:t>
            </a:r>
            <a:r>
              <a:rPr lang="da-DK" sz="1400" dirty="0" err="1" smtClean="0">
                <a:solidFill>
                  <a:srgbClr val="342F2B"/>
                </a:solidFill>
              </a:rPr>
              <a:t>faciliterer</a:t>
            </a:r>
            <a:r>
              <a:rPr lang="da-DK" sz="1400" dirty="0" smtClean="0">
                <a:solidFill>
                  <a:srgbClr val="342F2B"/>
                </a:solidFill>
              </a:rPr>
              <a:t>. Hvad har du det godt med, når du er på? Skal det fx være ok at komme med indskydelser, når den anden er på? Er der en af jer, der skal være den primære </a:t>
            </a:r>
            <a:r>
              <a:rPr lang="da-DK" sz="1400" dirty="0" err="1" smtClean="0">
                <a:solidFill>
                  <a:srgbClr val="342F2B"/>
                </a:solidFill>
              </a:rPr>
              <a:t>facilitator</a:t>
            </a:r>
            <a:r>
              <a:rPr lang="da-DK" sz="1400" dirty="0" smtClean="0">
                <a:solidFill>
                  <a:srgbClr val="342F2B"/>
                </a:solidFill>
              </a:rPr>
              <a:t>? Og hvordan hjælper I hinanden til at fremstå bedst muligt?</a:t>
            </a:r>
          </a:p>
          <a:p>
            <a:pPr marL="184150" lvl="1" indent="-182563">
              <a:spcBef>
                <a:spcPct val="40000"/>
              </a:spcBef>
              <a:buClr>
                <a:srgbClr val="342F2B"/>
              </a:buClr>
              <a:buFontTx/>
              <a:buChar char="•"/>
            </a:pPr>
            <a:r>
              <a:rPr lang="da-DK" sz="1400" dirty="0" smtClean="0">
                <a:solidFill>
                  <a:srgbClr val="342F2B"/>
                </a:solidFill>
              </a:rPr>
              <a:t>At være bevidst om, at den uformelle magt og gruppedynamik hos deltagerne</a:t>
            </a:r>
          </a:p>
          <a:p>
            <a:endParaRPr lang="da-DK" dirty="0"/>
          </a:p>
        </p:txBody>
      </p:sp>
      <p:sp>
        <p:nvSpPr>
          <p:cNvPr id="4" name="Pladsholder til diasnummer 3"/>
          <p:cNvSpPr>
            <a:spLocks noGrp="1"/>
          </p:cNvSpPr>
          <p:nvPr>
            <p:ph type="sldNum" sz="quarter" idx="10"/>
          </p:nvPr>
        </p:nvSpPr>
        <p:spPr/>
        <p:txBody>
          <a:bodyPr/>
          <a:lstStyle/>
          <a:p>
            <a:fld id="{FB85BF90-6AB6-BD40-B9DE-4D836E7640A5}" type="slidenum">
              <a:rPr lang="da-DK" smtClean="0"/>
              <a:t>13</a:t>
            </a:fld>
            <a:endParaRPr lang="da-DK"/>
          </a:p>
        </p:txBody>
      </p:sp>
    </p:spTree>
    <p:extLst>
      <p:ext uri="{BB962C8B-B14F-4D97-AF65-F5344CB8AC3E}">
        <p14:creationId xmlns:p14="http://schemas.microsoft.com/office/powerpoint/2010/main" val="75974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61B28E2-FBBD-44CD-8726-9A69B6A25B9A}" type="slidenum">
              <a:rPr lang="da-DK" smtClean="0"/>
              <a:pPr/>
              <a:t>16</a:t>
            </a:fld>
            <a:endParaRPr lang="da-DK" smtClean="0"/>
          </a:p>
        </p:txBody>
      </p:sp>
      <p:sp>
        <p:nvSpPr>
          <p:cNvPr id="101379" name="Rectangle 2"/>
          <p:cNvSpPr>
            <a:spLocks noGrp="1" noRot="1" noChangeAspect="1" noChangeArrowheads="1" noTextEdit="1"/>
          </p:cNvSpPr>
          <p:nvPr>
            <p:ph type="sldImg"/>
          </p:nvPr>
        </p:nvSpPr>
        <p:spPr>
          <a:xfrm>
            <a:off x="1146175" y="685800"/>
            <a:ext cx="4573588" cy="3429000"/>
          </a:xfrm>
          <a:ln/>
        </p:spPr>
      </p:sp>
      <p:sp>
        <p:nvSpPr>
          <p:cNvPr id="101380" name="Rectangle 3"/>
          <p:cNvSpPr>
            <a:spLocks noGrp="1" noChangeArrowheads="1"/>
          </p:cNvSpPr>
          <p:nvPr>
            <p:ph type="body" idx="1"/>
          </p:nvPr>
        </p:nvSpPr>
        <p:spPr>
          <a:noFill/>
          <a:ln/>
        </p:spPr>
        <p:txBody>
          <a:bodyPr/>
          <a:lstStyle/>
          <a:p>
            <a:pPr eaLnBrk="1" hangingPunct="1"/>
            <a:endParaRPr lang="da-DK" smtClean="0"/>
          </a:p>
        </p:txBody>
      </p:sp>
    </p:spTree>
    <p:extLst>
      <p:ext uri="{BB962C8B-B14F-4D97-AF65-F5344CB8AC3E}">
        <p14:creationId xmlns:p14="http://schemas.microsoft.com/office/powerpoint/2010/main" val="371914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61B28E2-FBBD-44CD-8726-9A69B6A25B9A}" type="slidenum">
              <a:rPr lang="da-DK" smtClean="0"/>
              <a:pPr/>
              <a:t>18</a:t>
            </a:fld>
            <a:endParaRPr lang="da-DK" smtClean="0"/>
          </a:p>
        </p:txBody>
      </p:sp>
      <p:sp>
        <p:nvSpPr>
          <p:cNvPr id="101379" name="Rectangle 2"/>
          <p:cNvSpPr>
            <a:spLocks noGrp="1" noRot="1" noChangeAspect="1" noChangeArrowheads="1" noTextEdit="1"/>
          </p:cNvSpPr>
          <p:nvPr>
            <p:ph type="sldImg"/>
          </p:nvPr>
        </p:nvSpPr>
        <p:spPr>
          <a:xfrm>
            <a:off x="1146175" y="685800"/>
            <a:ext cx="4573588" cy="3429000"/>
          </a:xfrm>
          <a:ln/>
        </p:spPr>
      </p:sp>
      <p:sp>
        <p:nvSpPr>
          <p:cNvPr id="101380" name="Rectangle 3"/>
          <p:cNvSpPr>
            <a:spLocks noGrp="1" noChangeArrowheads="1"/>
          </p:cNvSpPr>
          <p:nvPr>
            <p:ph type="body" idx="1"/>
          </p:nvPr>
        </p:nvSpPr>
        <p:spPr>
          <a:noFill/>
          <a:ln/>
        </p:spPr>
        <p:txBody>
          <a:bodyPr/>
          <a:lstStyle/>
          <a:p>
            <a:pPr eaLnBrk="1" hangingPunct="1"/>
            <a:endParaRPr lang="da-DK" smtClean="0"/>
          </a:p>
        </p:txBody>
      </p:sp>
    </p:spTree>
    <p:extLst>
      <p:ext uri="{BB962C8B-B14F-4D97-AF65-F5344CB8AC3E}">
        <p14:creationId xmlns:p14="http://schemas.microsoft.com/office/powerpoint/2010/main" val="371914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02" y="8684320"/>
            <a:ext cx="2971801" cy="458222"/>
          </a:xfrm>
          <a:prstGeom prst="rect">
            <a:avLst/>
          </a:prstGeom>
          <a:noFill/>
          <a:ln w="9525">
            <a:noFill/>
            <a:miter lim="800000"/>
            <a:headEnd/>
            <a:tailEnd/>
          </a:ln>
        </p:spPr>
        <p:txBody>
          <a:bodyPr lIns="91605" tIns="45802" rIns="91605" bIns="45802" anchor="b"/>
          <a:lstStyle/>
          <a:p>
            <a:pPr algn="r" defTabSz="915988" eaLnBrk="1" hangingPunct="1"/>
            <a:fld id="{95E6E55C-448A-4EE0-8547-942B6FA837A1}" type="slidenum">
              <a:rPr lang="da-DK" sz="1200">
                <a:solidFill>
                  <a:srgbClr val="000000"/>
                </a:solidFill>
                <a:latin typeface="Calibri" pitchFamily="34" charset="0"/>
              </a:rPr>
              <a:pPr algn="r" defTabSz="915988" eaLnBrk="1" hangingPunct="1"/>
              <a:t>20</a:t>
            </a:fld>
            <a:endParaRPr lang="da-DK" sz="1200">
              <a:solidFill>
                <a:srgbClr val="000000"/>
              </a:solidFill>
              <a:latin typeface="Calibri" pitchFamily="34" charset="0"/>
            </a:endParaRPr>
          </a:p>
        </p:txBody>
      </p:sp>
      <p:sp>
        <p:nvSpPr>
          <p:cNvPr id="33795" name="Rectangle 2"/>
          <p:cNvSpPr>
            <a:spLocks noGrp="1" noRot="1" noChangeAspect="1" noChangeArrowheads="1" noTextEdit="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33796" name="Rectangle 3"/>
          <p:cNvSpPr>
            <a:spLocks noChangeArrowheads="1"/>
          </p:cNvSpPr>
          <p:nvPr/>
        </p:nvSpPr>
        <p:spPr bwMode="auto">
          <a:xfrm>
            <a:off x="621857" y="4275762"/>
            <a:ext cx="5614288" cy="1049518"/>
          </a:xfrm>
          <a:prstGeom prst="rect">
            <a:avLst/>
          </a:prstGeom>
          <a:noFill/>
          <a:ln w="9525">
            <a:noFill/>
            <a:miter lim="800000"/>
            <a:headEnd/>
            <a:tailEnd/>
          </a:ln>
        </p:spPr>
        <p:txBody>
          <a:bodyPr lIns="0" tIns="0" rIns="0" bIns="0">
            <a:spAutoFit/>
          </a:bodyPr>
          <a:lstStyle/>
          <a:p>
            <a:pPr defTabSz="915988">
              <a:spcBef>
                <a:spcPct val="30000"/>
              </a:spcBef>
            </a:pPr>
            <a:r>
              <a:rPr lang="da-DK" sz="1100">
                <a:solidFill>
                  <a:srgbClr val="000000"/>
                </a:solidFill>
              </a:rPr>
              <a:t>Tekst </a:t>
            </a:r>
          </a:p>
          <a:p>
            <a:pPr marL="134938" lvl="1" indent="-133350" defTabSz="915988">
              <a:spcBef>
                <a:spcPct val="30000"/>
              </a:spcBef>
              <a:buFontTx/>
              <a:buChar char="•"/>
            </a:pPr>
            <a:r>
              <a:rPr lang="da-DK" sz="1100">
                <a:solidFill>
                  <a:srgbClr val="000000"/>
                </a:solidFill>
              </a:rPr>
              <a:t>Tekst</a:t>
            </a:r>
          </a:p>
          <a:p>
            <a:pPr marL="258763" lvl="2" indent="-122238" defTabSz="915988">
              <a:spcBef>
                <a:spcPct val="30000"/>
              </a:spcBef>
              <a:buFont typeface="Arial" charset="0"/>
              <a:buChar char="–"/>
            </a:pPr>
            <a:r>
              <a:rPr lang="da-DK" sz="1100">
                <a:solidFill>
                  <a:srgbClr val="000000"/>
                </a:solidFill>
              </a:rPr>
              <a:t>Tekst </a:t>
            </a:r>
          </a:p>
          <a:p>
            <a:pPr marL="395288" lvl="3" indent="-134938" defTabSz="915988">
              <a:spcBef>
                <a:spcPct val="30000"/>
              </a:spcBef>
              <a:buFont typeface="Arial" charset="0"/>
              <a:buChar char="»"/>
            </a:pPr>
            <a:r>
              <a:rPr lang="da-DK" sz="1100">
                <a:solidFill>
                  <a:srgbClr val="000000"/>
                </a:solidFill>
              </a:rPr>
              <a:t>Tekst </a:t>
            </a:r>
          </a:p>
          <a:p>
            <a:pPr marL="515938" lvl="4" indent="-117475" defTabSz="915988">
              <a:spcBef>
                <a:spcPct val="30000"/>
              </a:spcBef>
              <a:buFont typeface="Arial" charset="0"/>
              <a:buChar char="·"/>
            </a:pPr>
            <a:r>
              <a:rPr lang="da-DK" sz="1100">
                <a:solidFill>
                  <a:srgbClr val="000000"/>
                </a:solidFill>
              </a:rPr>
              <a:t>Tekst </a:t>
            </a:r>
          </a:p>
        </p:txBody>
      </p:sp>
    </p:spTree>
    <p:extLst>
      <p:ext uri="{BB962C8B-B14F-4D97-AF65-F5344CB8AC3E}">
        <p14:creationId xmlns:p14="http://schemas.microsoft.com/office/powerpoint/2010/main" val="193980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6B47C5-5F93-4C37-B43D-09C8D6004FE2}" type="datetimeFigureOut">
              <a:rPr lang="en-US" smtClean="0"/>
              <a:t>02/02/17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398081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6B47C5-5F93-4C37-B43D-09C8D6004FE2}" type="datetimeFigureOut">
              <a:rPr lang="en-US" smtClean="0"/>
              <a:t>02/02/17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263567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6B47C5-5F93-4C37-B43D-09C8D6004FE2}" type="datetimeFigureOut">
              <a:rPr lang="en-US" smtClean="0"/>
              <a:t>02/02/17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358979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9231" y="198000"/>
            <a:ext cx="8642723" cy="738664"/>
          </a:xfrm>
        </p:spPr>
        <p:txBody>
          <a:bodyPr/>
          <a:lstStyle/>
          <a:p>
            <a:r>
              <a:rPr lang="en-US" noProof="0" dirty="0" smtClean="0"/>
              <a:t>Click to edit Master title style</a:t>
            </a:r>
            <a:endParaRPr lang="da-DK" noProof="0" dirty="0"/>
          </a:p>
        </p:txBody>
      </p:sp>
    </p:spTree>
    <p:extLst>
      <p:ext uri="{BB962C8B-B14F-4D97-AF65-F5344CB8AC3E}">
        <p14:creationId xmlns:p14="http://schemas.microsoft.com/office/powerpoint/2010/main" val="2521849520"/>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6B47C5-5F93-4C37-B43D-09C8D6004FE2}" type="datetimeFigureOut">
              <a:rPr lang="en-US" smtClean="0"/>
              <a:t>02/02/17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258941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B47C5-5F93-4C37-B43D-09C8D6004FE2}" type="datetimeFigureOut">
              <a:rPr lang="en-US" smtClean="0"/>
              <a:t>02/02/17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1957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6B47C5-5F93-4C37-B43D-09C8D6004FE2}" type="datetimeFigureOut">
              <a:rPr lang="en-US" smtClean="0"/>
              <a:t>02/02/17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225872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6B47C5-5F93-4C37-B43D-09C8D6004FE2}" type="datetimeFigureOut">
              <a:rPr lang="en-US" smtClean="0"/>
              <a:t>02/02/17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44432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6B47C5-5F93-4C37-B43D-09C8D6004FE2}" type="datetimeFigureOut">
              <a:rPr lang="en-US" smtClean="0"/>
              <a:t>02/02/17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270780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B47C5-5F93-4C37-B43D-09C8D6004FE2}" type="datetimeFigureOut">
              <a:rPr lang="en-US" smtClean="0"/>
              <a:t>02/02/17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89070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B47C5-5F93-4C37-B43D-09C8D6004FE2}" type="datetimeFigureOut">
              <a:rPr lang="en-US" smtClean="0"/>
              <a:t>02/02/17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51566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B47C5-5F93-4C37-B43D-09C8D6004FE2}" type="datetimeFigureOut">
              <a:rPr lang="en-US" smtClean="0"/>
              <a:t>02/02/17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F9627-D7FD-4006-BFAC-8EF94B19261C}" type="slidenum">
              <a:rPr lang="en-US" smtClean="0"/>
              <a:t>‹nr.›</a:t>
            </a:fld>
            <a:endParaRPr lang="en-US"/>
          </a:p>
        </p:txBody>
      </p:sp>
    </p:spTree>
    <p:extLst>
      <p:ext uri="{BB962C8B-B14F-4D97-AF65-F5344CB8AC3E}">
        <p14:creationId xmlns:p14="http://schemas.microsoft.com/office/powerpoint/2010/main" val="60245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B47C5-5F93-4C37-B43D-09C8D6004FE2}" type="datetimeFigureOut">
              <a:rPr lang="en-US" smtClean="0"/>
              <a:t>02/02/17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F9627-D7FD-4006-BFAC-8EF94B19261C}" type="slidenum">
              <a:rPr lang="en-US" smtClean="0"/>
              <a:t>‹nr.›</a:t>
            </a:fld>
            <a:endParaRPr lang="en-US"/>
          </a:p>
        </p:txBody>
      </p:sp>
    </p:spTree>
    <p:extLst>
      <p:ext uri="{BB962C8B-B14F-4D97-AF65-F5344CB8AC3E}">
        <p14:creationId xmlns:p14="http://schemas.microsoft.com/office/powerpoint/2010/main" val="1695912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7" name="Rectangle 106"/>
          <p:cNvSpPr/>
          <p:nvPr/>
        </p:nvSpPr>
        <p:spPr>
          <a:xfrm>
            <a:off x="0" y="4751741"/>
            <a:ext cx="9144000" cy="210625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p:cNvSpPr txBox="1"/>
          <p:nvPr/>
        </p:nvSpPr>
        <p:spPr>
          <a:xfrm>
            <a:off x="0" y="5137887"/>
            <a:ext cx="9226312" cy="1077218"/>
          </a:xfrm>
          <a:prstGeom prst="rect">
            <a:avLst/>
          </a:prstGeom>
          <a:noFill/>
        </p:spPr>
        <p:txBody>
          <a:bodyPr wrap="square" rtlCol="0">
            <a:spAutoFit/>
          </a:bodyPr>
          <a:lstStyle/>
          <a:p>
            <a:pPr algn="ctr"/>
            <a:r>
              <a:rPr lang="en-US" sz="6400" b="1" dirty="0" smtClean="0">
                <a:solidFill>
                  <a:schemeClr val="bg1">
                    <a:lumMod val="85000"/>
                  </a:schemeClr>
                </a:solidFill>
              </a:rPr>
              <a:t>GOD MØDELEDELSE</a:t>
            </a:r>
            <a:endParaRPr lang="en-US" sz="2800" dirty="0">
              <a:solidFill>
                <a:schemeClr val="bg1">
                  <a:lumMod val="85000"/>
                </a:schemeClr>
              </a:solidFill>
            </a:endParaRPr>
          </a:p>
        </p:txBody>
      </p:sp>
      <p:sp>
        <p:nvSpPr>
          <p:cNvPr id="109" name="TextBox 108"/>
          <p:cNvSpPr txBox="1"/>
          <p:nvPr/>
        </p:nvSpPr>
        <p:spPr>
          <a:xfrm>
            <a:off x="2797735" y="-504634"/>
            <a:ext cx="2779645" cy="300082"/>
          </a:xfrm>
          <a:prstGeom prst="rect">
            <a:avLst/>
          </a:prstGeom>
          <a:noFill/>
        </p:spPr>
        <p:txBody>
          <a:bodyPr wrap="square" rtlCol="0">
            <a:spAutoFit/>
          </a:bodyPr>
          <a:lstStyle/>
          <a:p>
            <a:r>
              <a:rPr lang="en-US" sz="1350" dirty="0"/>
              <a:t>On Click Animated Version</a:t>
            </a:r>
          </a:p>
        </p:txBody>
      </p:sp>
      <p:sp>
        <p:nvSpPr>
          <p:cNvPr id="2" name="Tekstfelt 1"/>
          <p:cNvSpPr txBox="1"/>
          <p:nvPr/>
        </p:nvSpPr>
        <p:spPr>
          <a:xfrm>
            <a:off x="0" y="6203733"/>
            <a:ext cx="9144000" cy="400110"/>
          </a:xfrm>
          <a:prstGeom prst="rect">
            <a:avLst/>
          </a:prstGeom>
          <a:noFill/>
        </p:spPr>
        <p:txBody>
          <a:bodyPr wrap="square" rtlCol="0">
            <a:spAutoFit/>
          </a:bodyPr>
          <a:lstStyle/>
          <a:p>
            <a:pPr algn="ctr"/>
            <a:r>
              <a:rPr lang="da-DK" sz="2000" dirty="0" smtClean="0">
                <a:solidFill>
                  <a:schemeClr val="accent2">
                    <a:lumMod val="60000"/>
                    <a:lumOff val="40000"/>
                  </a:schemeClr>
                </a:solidFill>
              </a:rPr>
              <a:t>v/ Henrik Skovdal </a:t>
            </a:r>
            <a:r>
              <a:rPr lang="mr-IN" sz="2000" dirty="0" smtClean="0">
                <a:solidFill>
                  <a:schemeClr val="accent2">
                    <a:lumMod val="60000"/>
                    <a:lumOff val="40000"/>
                  </a:schemeClr>
                </a:solidFill>
              </a:rPr>
              <a:t>–</a:t>
            </a:r>
            <a:r>
              <a:rPr lang="da-DK" sz="2000" dirty="0" smtClean="0">
                <a:solidFill>
                  <a:schemeClr val="accent2">
                    <a:lumMod val="60000"/>
                    <a:lumOff val="40000"/>
                  </a:schemeClr>
                </a:solidFill>
              </a:rPr>
              <a:t> Partner i Promentum</a:t>
            </a:r>
            <a:endParaRPr lang="da-DK" sz="2000" dirty="0">
              <a:solidFill>
                <a:schemeClr val="accent2">
                  <a:lumMod val="60000"/>
                  <a:lumOff val="40000"/>
                </a:schemeClr>
              </a:solidFill>
            </a:endParaRPr>
          </a:p>
        </p:txBody>
      </p:sp>
      <p:pic>
        <p:nvPicPr>
          <p:cNvPr id="3" name="Billede 2" descr="stick_figure_fill_in_the_boxes_text_11075-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5871" y="181999"/>
            <a:ext cx="3955160" cy="2845497"/>
          </a:xfrm>
          <a:prstGeom prst="rect">
            <a:avLst/>
          </a:prstGeom>
        </p:spPr>
      </p:pic>
      <p:grpSp>
        <p:nvGrpSpPr>
          <p:cNvPr id="9" name="Grupper 8"/>
          <p:cNvGrpSpPr/>
          <p:nvPr/>
        </p:nvGrpSpPr>
        <p:grpSpPr>
          <a:xfrm>
            <a:off x="503592" y="2386819"/>
            <a:ext cx="1884486" cy="1785286"/>
            <a:chOff x="283263" y="3727366"/>
            <a:chExt cx="1518493" cy="1328682"/>
          </a:xfrm>
        </p:grpSpPr>
        <p:pic>
          <p:nvPicPr>
            <p:cNvPr id="10" name="Billede 9" descr="blank_document_signature_pen_800_clr_642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63" y="3727366"/>
              <a:ext cx="1518493" cy="1328682"/>
            </a:xfrm>
            <a:prstGeom prst="rect">
              <a:avLst/>
            </a:prstGeom>
          </p:spPr>
        </p:pic>
        <p:sp>
          <p:nvSpPr>
            <p:cNvPr id="11" name="Tekstfelt 10"/>
            <p:cNvSpPr txBox="1"/>
            <p:nvPr/>
          </p:nvSpPr>
          <p:spPr>
            <a:xfrm>
              <a:off x="517392" y="3986049"/>
              <a:ext cx="611462" cy="707886"/>
            </a:xfrm>
            <a:prstGeom prst="rect">
              <a:avLst/>
            </a:prstGeom>
            <a:noFill/>
          </p:spPr>
          <p:txBody>
            <a:bodyPr wrap="square" rtlCol="0">
              <a:spAutoFit/>
            </a:bodyPr>
            <a:lstStyle/>
            <a:p>
              <a:r>
                <a:rPr lang="da-DK" sz="4000" dirty="0" smtClean="0">
                  <a:latin typeface="Chalkboard SE Regular"/>
                  <a:cs typeface="Chalkboard SE Regular"/>
                </a:rPr>
                <a:t>?</a:t>
              </a:r>
              <a:endParaRPr lang="da-DK" sz="4000" dirty="0">
                <a:latin typeface="Chalkboard SE Regular"/>
                <a:cs typeface="Chalkboard SE Regular"/>
              </a:endParaRPr>
            </a:p>
          </p:txBody>
        </p:sp>
      </p:grpSp>
      <p:pic>
        <p:nvPicPr>
          <p:cNvPr id="15" name="Billede 14" descr="group_meeting_puzzle_final_step_800_clr_537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3087" y="2465743"/>
            <a:ext cx="2354671" cy="1618836"/>
          </a:xfrm>
          <a:prstGeom prst="rect">
            <a:avLst/>
          </a:prstGeom>
        </p:spPr>
      </p:pic>
      <p:pic>
        <p:nvPicPr>
          <p:cNvPr id="16" name="Billede 15" descr="stick_figure_presenting_blank_board_400_clr_246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111" y="2992209"/>
            <a:ext cx="2093082" cy="1438994"/>
          </a:xfrm>
          <a:prstGeom prst="rect">
            <a:avLst/>
          </a:prstGeom>
        </p:spPr>
      </p:pic>
    </p:spTree>
    <p:extLst>
      <p:ext uri="{BB962C8B-B14F-4D97-AF65-F5344CB8AC3E}">
        <p14:creationId xmlns:p14="http://schemas.microsoft.com/office/powerpoint/2010/main" val="804882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491102"/>
            <a:ext cx="9144000" cy="13904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40"/>
          <p:cNvSpPr txBox="1"/>
          <p:nvPr/>
        </p:nvSpPr>
        <p:spPr>
          <a:xfrm>
            <a:off x="0" y="5671858"/>
            <a:ext cx="9144000" cy="769441"/>
          </a:xfrm>
          <a:prstGeom prst="rect">
            <a:avLst/>
          </a:prstGeom>
          <a:noFill/>
        </p:spPr>
        <p:txBody>
          <a:bodyPr wrap="square" rtlCol="0">
            <a:spAutoFit/>
          </a:bodyPr>
          <a:lstStyle/>
          <a:p>
            <a:pPr algn="ctr"/>
            <a:r>
              <a:rPr lang="en-US" sz="4400" dirty="0" smtClean="0">
                <a:solidFill>
                  <a:schemeClr val="bg1">
                    <a:lumMod val="85000"/>
                  </a:schemeClr>
                </a:solidFill>
              </a:rPr>
              <a:t>2. </a:t>
            </a:r>
            <a:r>
              <a:rPr lang="en-US" sz="4400" dirty="0" err="1" smtClean="0">
                <a:solidFill>
                  <a:schemeClr val="bg1">
                    <a:lumMod val="85000"/>
                  </a:schemeClr>
                </a:solidFill>
              </a:rPr>
              <a:t>Cirkel</a:t>
            </a:r>
            <a:r>
              <a:rPr lang="en-US" sz="4400" dirty="0" smtClean="0">
                <a:solidFill>
                  <a:schemeClr val="bg1">
                    <a:lumMod val="85000"/>
                  </a:schemeClr>
                </a:solidFill>
              </a:rPr>
              <a:t> - </a:t>
            </a:r>
            <a:r>
              <a:rPr lang="en-US" sz="4400" dirty="0" err="1" smtClean="0">
                <a:solidFill>
                  <a:schemeClr val="bg1">
                    <a:lumMod val="85000"/>
                  </a:schemeClr>
                </a:solidFill>
              </a:rPr>
              <a:t>Hvem</a:t>
            </a:r>
            <a:r>
              <a:rPr lang="en-US" sz="4400" dirty="0" smtClean="0">
                <a:solidFill>
                  <a:schemeClr val="bg1">
                    <a:lumMod val="85000"/>
                  </a:schemeClr>
                </a:solidFill>
              </a:rPr>
              <a:t> </a:t>
            </a:r>
            <a:r>
              <a:rPr lang="en-US" sz="4400" dirty="0" err="1" smtClean="0">
                <a:solidFill>
                  <a:schemeClr val="bg1">
                    <a:lumMod val="85000"/>
                  </a:schemeClr>
                </a:solidFill>
              </a:rPr>
              <a:t>skal</a:t>
            </a:r>
            <a:r>
              <a:rPr lang="en-US" sz="4400" dirty="0" smtClean="0">
                <a:solidFill>
                  <a:schemeClr val="bg1">
                    <a:lumMod val="85000"/>
                  </a:schemeClr>
                </a:solidFill>
              </a:rPr>
              <a:t> </a:t>
            </a:r>
            <a:r>
              <a:rPr lang="en-US" sz="4400" dirty="0" err="1" smtClean="0">
                <a:solidFill>
                  <a:schemeClr val="bg1">
                    <a:lumMod val="85000"/>
                  </a:schemeClr>
                </a:solidFill>
              </a:rPr>
              <a:t>deltage</a:t>
            </a:r>
            <a:r>
              <a:rPr lang="en-US" sz="4400" dirty="0" smtClean="0">
                <a:solidFill>
                  <a:schemeClr val="bg1">
                    <a:lumMod val="85000"/>
                  </a:schemeClr>
                </a:solidFill>
              </a:rPr>
              <a:t>?</a:t>
            </a:r>
            <a:endParaRPr lang="en-US" sz="4400" dirty="0">
              <a:solidFill>
                <a:schemeClr val="bg1">
                  <a:lumMod val="85000"/>
                </a:schemeClr>
              </a:solidFill>
            </a:endParaRPr>
          </a:p>
        </p:txBody>
      </p:sp>
      <p:sp>
        <p:nvSpPr>
          <p:cNvPr id="6" name="Rectangle 3"/>
          <p:cNvSpPr>
            <a:spLocks noChangeArrowheads="1"/>
          </p:cNvSpPr>
          <p:nvPr/>
        </p:nvSpPr>
        <p:spPr bwMode="auto">
          <a:xfrm>
            <a:off x="4291994" y="702509"/>
            <a:ext cx="4268475" cy="4373562"/>
          </a:xfrm>
          <a:prstGeom prst="rect">
            <a:avLst/>
          </a:prstGeom>
          <a:noFill/>
          <a:ln w="9525">
            <a:noFill/>
            <a:miter lim="800000"/>
            <a:headEnd/>
            <a:tailEnd/>
          </a:ln>
        </p:spPr>
        <p:txBody>
          <a:bodyPr lIns="72000" tIns="72000" rIns="72000" bIns="72000"/>
          <a:lstStyle/>
          <a:p>
            <a:pPr fontAlgn="auto">
              <a:spcBef>
                <a:spcPts val="0"/>
              </a:spcBef>
              <a:spcAft>
                <a:spcPts val="0"/>
              </a:spcAft>
              <a:defRPr/>
            </a:pPr>
            <a:r>
              <a:rPr lang="da-DK" sz="2400" b="1" dirty="0">
                <a:solidFill>
                  <a:srgbClr val="342F2B"/>
                </a:solidFill>
              </a:rPr>
              <a:t>Hvem skal være med?</a:t>
            </a:r>
          </a:p>
          <a:p>
            <a:pPr marL="1587" lvl="1" fontAlgn="auto">
              <a:spcBef>
                <a:spcPts val="0"/>
              </a:spcBef>
              <a:spcAft>
                <a:spcPts val="0"/>
              </a:spcAft>
              <a:buClr>
                <a:srgbClr val="342F2B"/>
              </a:buClr>
              <a:defRPr/>
            </a:pPr>
            <a:endParaRPr lang="da-DK" sz="2400" dirty="0">
              <a:solidFill>
                <a:srgbClr val="342F2B"/>
              </a:solidFill>
            </a:endParaRPr>
          </a:p>
          <a:p>
            <a:pPr fontAlgn="auto">
              <a:spcBef>
                <a:spcPts val="0"/>
              </a:spcBef>
              <a:spcAft>
                <a:spcPts val="0"/>
              </a:spcAft>
              <a:defRPr/>
            </a:pPr>
            <a:r>
              <a:rPr lang="da-DK" sz="2400" b="1" dirty="0">
                <a:solidFill>
                  <a:srgbClr val="342F2B"/>
                </a:solidFill>
              </a:rPr>
              <a:t>Hvordan er gruppens sammensætning?</a:t>
            </a:r>
          </a:p>
          <a:p>
            <a:pPr marL="1587" lvl="1" fontAlgn="auto">
              <a:spcBef>
                <a:spcPts val="0"/>
              </a:spcBef>
              <a:spcAft>
                <a:spcPts val="0"/>
              </a:spcAft>
              <a:buClr>
                <a:srgbClr val="342F2B"/>
              </a:buClr>
              <a:defRPr/>
            </a:pPr>
            <a:endParaRPr lang="da-DK" sz="2400" dirty="0">
              <a:solidFill>
                <a:srgbClr val="342F2B"/>
              </a:solidFill>
            </a:endParaRPr>
          </a:p>
          <a:p>
            <a:pPr fontAlgn="auto">
              <a:spcBef>
                <a:spcPts val="0"/>
              </a:spcBef>
              <a:spcAft>
                <a:spcPts val="0"/>
              </a:spcAft>
              <a:defRPr/>
            </a:pPr>
            <a:r>
              <a:rPr lang="da-DK" sz="2400" b="1" dirty="0">
                <a:solidFill>
                  <a:srgbClr val="342F2B"/>
                </a:solidFill>
              </a:rPr>
              <a:t>Hvilke gruppemæssige relationer kan forventes?</a:t>
            </a:r>
          </a:p>
          <a:p>
            <a:pPr marL="1587" lvl="1" fontAlgn="auto">
              <a:spcBef>
                <a:spcPts val="0"/>
              </a:spcBef>
              <a:spcAft>
                <a:spcPts val="0"/>
              </a:spcAft>
              <a:buClr>
                <a:srgbClr val="342F2B"/>
              </a:buClr>
              <a:defRPr/>
            </a:pPr>
            <a:endParaRPr lang="da-DK" sz="2400" dirty="0">
              <a:solidFill>
                <a:srgbClr val="342F2B"/>
              </a:solidFill>
            </a:endParaRPr>
          </a:p>
          <a:p>
            <a:pPr marL="184150" lvl="1" indent="-182563" fontAlgn="auto">
              <a:spcBef>
                <a:spcPts val="0"/>
              </a:spcBef>
              <a:spcAft>
                <a:spcPts val="0"/>
              </a:spcAft>
              <a:buClr>
                <a:srgbClr val="342F2B"/>
              </a:buClr>
              <a:defRPr/>
            </a:pPr>
            <a:r>
              <a:rPr lang="da-DK" sz="2400" b="1" dirty="0">
                <a:solidFill>
                  <a:srgbClr val="342F2B"/>
                </a:solidFill>
              </a:rPr>
              <a:t>Er det de rigtige deltagere</a:t>
            </a:r>
            <a:r>
              <a:rPr lang="da-DK" sz="2400" b="1" dirty="0" smtClean="0">
                <a:solidFill>
                  <a:srgbClr val="342F2B"/>
                </a:solidFill>
              </a:rPr>
              <a:t>?</a:t>
            </a:r>
            <a:endParaRPr lang="da-DK" sz="2400" b="1" dirty="0">
              <a:solidFill>
                <a:srgbClr val="342F2B"/>
              </a:solidFill>
            </a:endParaRPr>
          </a:p>
        </p:txBody>
      </p:sp>
      <p:pic>
        <p:nvPicPr>
          <p:cNvPr id="12" name="Billede 11" descr="group_blame_game_400_clr_142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89" y="3304068"/>
            <a:ext cx="2178846" cy="1704947"/>
          </a:xfrm>
          <a:prstGeom prst="rect">
            <a:avLst/>
          </a:prstGeom>
        </p:spPr>
      </p:pic>
      <p:pic>
        <p:nvPicPr>
          <p:cNvPr id="3" name="Billede 2" descr="talking_puzzle_connection_400_clr_989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40" y="881678"/>
            <a:ext cx="2405621" cy="2104918"/>
          </a:xfrm>
          <a:prstGeom prst="rect">
            <a:avLst/>
          </a:prstGeom>
        </p:spPr>
      </p:pic>
    </p:spTree>
    <p:extLst>
      <p:ext uri="{BB962C8B-B14F-4D97-AF65-F5344CB8AC3E}">
        <p14:creationId xmlns:p14="http://schemas.microsoft.com/office/powerpoint/2010/main" val="4169058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455828"/>
            <a:ext cx="9144000" cy="14256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3"/>
          <p:cNvSpPr>
            <a:spLocks noChangeArrowheads="1"/>
          </p:cNvSpPr>
          <p:nvPr/>
        </p:nvSpPr>
        <p:spPr bwMode="auto">
          <a:xfrm>
            <a:off x="4602836" y="443837"/>
            <a:ext cx="4416227" cy="1907820"/>
          </a:xfrm>
          <a:prstGeom prst="rect">
            <a:avLst/>
          </a:prstGeom>
          <a:noFill/>
          <a:ln w="9525">
            <a:noFill/>
            <a:miter lim="800000"/>
            <a:headEnd/>
            <a:tailEnd/>
          </a:ln>
        </p:spPr>
        <p:txBody>
          <a:bodyPr lIns="72000" tIns="72000" rIns="72000" bIns="72000"/>
          <a:lstStyle/>
          <a:p>
            <a:pPr marL="184150" lvl="1" indent="-182563" fontAlgn="auto">
              <a:spcBef>
                <a:spcPts val="0"/>
              </a:spcBef>
              <a:spcAft>
                <a:spcPts val="0"/>
              </a:spcAft>
              <a:buClr>
                <a:srgbClr val="342F2B"/>
              </a:buClr>
              <a:defRPr/>
            </a:pPr>
            <a:r>
              <a:rPr lang="da-DK" sz="2400" b="1" dirty="0">
                <a:solidFill>
                  <a:srgbClr val="342F2B"/>
                </a:solidFill>
              </a:rPr>
              <a:t>Hvilken mental stemning vil du skabe?</a:t>
            </a:r>
          </a:p>
          <a:p>
            <a:pPr marL="184150" lvl="1" indent="-182563" fontAlgn="auto">
              <a:spcBef>
                <a:spcPts val="0"/>
              </a:spcBef>
              <a:spcAft>
                <a:spcPts val="0"/>
              </a:spcAft>
              <a:buClr>
                <a:srgbClr val="342F2B"/>
              </a:buClr>
              <a:defRPr/>
            </a:pPr>
            <a:endParaRPr lang="da-DK" sz="2400" dirty="0">
              <a:solidFill>
                <a:srgbClr val="342F2B"/>
              </a:solidFill>
            </a:endParaRPr>
          </a:p>
          <a:p>
            <a:pPr fontAlgn="auto">
              <a:spcBef>
                <a:spcPts val="0"/>
              </a:spcBef>
              <a:spcAft>
                <a:spcPts val="0"/>
              </a:spcAft>
              <a:defRPr/>
            </a:pPr>
            <a:r>
              <a:rPr lang="da-DK" sz="2400" b="1" dirty="0">
                <a:solidFill>
                  <a:srgbClr val="342F2B"/>
                </a:solidFill>
              </a:rPr>
              <a:t>Hvilke rumlige aspekter skal der til for at skabe et godt miljø for en proces?</a:t>
            </a:r>
          </a:p>
          <a:p>
            <a:pPr fontAlgn="auto">
              <a:spcBef>
                <a:spcPts val="0"/>
              </a:spcBef>
              <a:spcAft>
                <a:spcPts val="0"/>
              </a:spcAft>
              <a:defRPr/>
            </a:pPr>
            <a:endParaRPr lang="da-DK" sz="2400" dirty="0">
              <a:solidFill>
                <a:srgbClr val="342F2B"/>
              </a:solidFill>
            </a:endParaRPr>
          </a:p>
          <a:p>
            <a:pPr fontAlgn="auto">
              <a:spcBef>
                <a:spcPts val="0"/>
              </a:spcBef>
              <a:spcAft>
                <a:spcPts val="0"/>
              </a:spcAft>
              <a:defRPr/>
            </a:pPr>
            <a:r>
              <a:rPr lang="da-DK" sz="2400" b="1" dirty="0">
                <a:solidFill>
                  <a:srgbClr val="342F2B"/>
                </a:solidFill>
              </a:rPr>
              <a:t>Hvilke artefakter skal der anvendes?</a:t>
            </a:r>
          </a:p>
          <a:p>
            <a:pPr fontAlgn="auto">
              <a:spcBef>
                <a:spcPts val="0"/>
              </a:spcBef>
              <a:spcAft>
                <a:spcPts val="0"/>
              </a:spcAft>
              <a:defRPr/>
            </a:pPr>
            <a:endParaRPr lang="da-DK" sz="2400" dirty="0">
              <a:solidFill>
                <a:srgbClr val="342F2B"/>
              </a:solidFill>
            </a:endParaRPr>
          </a:p>
          <a:p>
            <a:pPr fontAlgn="auto">
              <a:spcBef>
                <a:spcPts val="0"/>
              </a:spcBef>
              <a:spcAft>
                <a:spcPts val="0"/>
              </a:spcAft>
              <a:defRPr/>
            </a:pPr>
            <a:r>
              <a:rPr lang="da-DK" sz="2400" b="1" dirty="0">
                <a:solidFill>
                  <a:srgbClr val="342F2B"/>
                </a:solidFill>
              </a:rPr>
              <a:t>Appellere til forskellige </a:t>
            </a:r>
            <a:r>
              <a:rPr lang="da-DK" sz="2400" b="1" dirty="0" smtClean="0">
                <a:solidFill>
                  <a:srgbClr val="342F2B"/>
                </a:solidFill>
              </a:rPr>
              <a:t>sanser?</a:t>
            </a:r>
            <a:endParaRPr lang="da-DK" sz="2400" b="1" dirty="0">
              <a:solidFill>
                <a:srgbClr val="342F2B"/>
              </a:solidFill>
            </a:endParaRPr>
          </a:p>
          <a:p>
            <a:pPr marL="1587" lvl="1" fontAlgn="auto">
              <a:spcBef>
                <a:spcPts val="0"/>
              </a:spcBef>
              <a:spcAft>
                <a:spcPts val="0"/>
              </a:spcAft>
              <a:buClr>
                <a:srgbClr val="342F2B"/>
              </a:buClr>
              <a:defRPr/>
            </a:pPr>
            <a:endParaRPr lang="da-DK" sz="2400" dirty="0">
              <a:solidFill>
                <a:srgbClr val="342F2B"/>
              </a:solidFill>
            </a:endParaRPr>
          </a:p>
          <a:p>
            <a:pPr marL="184150" lvl="1" indent="-182563" fontAlgn="auto">
              <a:spcBef>
                <a:spcPts val="0"/>
              </a:spcBef>
              <a:spcAft>
                <a:spcPts val="0"/>
              </a:spcAft>
              <a:buClr>
                <a:srgbClr val="342F2B"/>
              </a:buClr>
              <a:defRPr/>
            </a:pPr>
            <a:endParaRPr lang="da-DK" sz="2400" dirty="0">
              <a:solidFill>
                <a:srgbClr val="342F2B"/>
              </a:solidFill>
            </a:endParaRPr>
          </a:p>
        </p:txBody>
      </p:sp>
      <p:sp>
        <p:nvSpPr>
          <p:cNvPr id="6" name="Rectangle 5"/>
          <p:cNvSpPr>
            <a:spLocks noChangeArrowheads="1"/>
          </p:cNvSpPr>
          <p:nvPr/>
        </p:nvSpPr>
        <p:spPr bwMode="auto">
          <a:xfrm>
            <a:off x="1" y="5811401"/>
            <a:ext cx="9144000" cy="584775"/>
          </a:xfrm>
          <a:prstGeom prst="rect">
            <a:avLst/>
          </a:prstGeom>
          <a:noFill/>
          <a:ln w="9525">
            <a:noFill/>
            <a:miter lim="800000"/>
            <a:headEnd/>
            <a:tailEnd/>
          </a:ln>
        </p:spPr>
        <p:txBody>
          <a:bodyPr wrap="square" lIns="0" tIns="0" rIns="0" bIns="0">
            <a:spAutoFit/>
          </a:bodyPr>
          <a:lstStyle/>
          <a:p>
            <a:pPr algn="ctr">
              <a:spcBef>
                <a:spcPct val="20000"/>
              </a:spcBef>
            </a:pPr>
            <a:r>
              <a:rPr lang="da-DK" sz="3800" dirty="0">
                <a:solidFill>
                  <a:schemeClr val="bg1"/>
                </a:solidFill>
              </a:rPr>
              <a:t>3. </a:t>
            </a:r>
            <a:r>
              <a:rPr lang="da-DK" sz="3800" dirty="0" smtClean="0">
                <a:solidFill>
                  <a:schemeClr val="bg1"/>
                </a:solidFill>
              </a:rPr>
              <a:t>Cirkel  - Miljø, Hvor </a:t>
            </a:r>
            <a:r>
              <a:rPr lang="da-DK" sz="3800" dirty="0">
                <a:solidFill>
                  <a:schemeClr val="bg1"/>
                </a:solidFill>
              </a:rPr>
              <a:t>og hvilken stemning</a:t>
            </a:r>
            <a:r>
              <a:rPr lang="da-DK" sz="3800" dirty="0" smtClean="0">
                <a:solidFill>
                  <a:schemeClr val="bg1"/>
                </a:solidFill>
              </a:rPr>
              <a:t>?</a:t>
            </a:r>
            <a:endParaRPr lang="da-DK" sz="3800" dirty="0">
              <a:solidFill>
                <a:schemeClr val="bg1"/>
              </a:solidFill>
            </a:endParaRPr>
          </a:p>
        </p:txBody>
      </p:sp>
      <p:pic>
        <p:nvPicPr>
          <p:cNvPr id="7" name="Billede 6" descr="world_conference_400_clr_297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36" y="2901981"/>
            <a:ext cx="3186740" cy="2095283"/>
          </a:xfrm>
          <a:prstGeom prst="rect">
            <a:avLst/>
          </a:prstGeom>
        </p:spPr>
      </p:pic>
      <p:pic>
        <p:nvPicPr>
          <p:cNvPr id="2" name="Billede 1" descr="conference_meeting_400_clr_45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63" y="1022967"/>
            <a:ext cx="2877455" cy="1998904"/>
          </a:xfrm>
          <a:prstGeom prst="rect">
            <a:avLst/>
          </a:prstGeom>
        </p:spPr>
      </p:pic>
      <p:sp>
        <p:nvSpPr>
          <p:cNvPr id="8" name="Tekstfelt 7"/>
          <p:cNvSpPr txBox="1"/>
          <p:nvPr/>
        </p:nvSpPr>
        <p:spPr>
          <a:xfrm>
            <a:off x="1740314" y="3033646"/>
            <a:ext cx="423320" cy="1200329"/>
          </a:xfrm>
          <a:prstGeom prst="rect">
            <a:avLst/>
          </a:prstGeom>
          <a:noFill/>
        </p:spPr>
        <p:txBody>
          <a:bodyPr wrap="square" rtlCol="0">
            <a:spAutoFit/>
          </a:bodyPr>
          <a:lstStyle/>
          <a:p>
            <a:r>
              <a:rPr lang="da-DK" sz="7200" b="1" dirty="0" smtClean="0">
                <a:solidFill>
                  <a:schemeClr val="bg1">
                    <a:lumMod val="50000"/>
                  </a:schemeClr>
                </a:solidFill>
                <a:latin typeface="Chalkboard"/>
                <a:cs typeface="Chalkboard"/>
              </a:rPr>
              <a:t>?</a:t>
            </a:r>
            <a:endParaRPr lang="da-DK" sz="7200" b="1" dirty="0">
              <a:solidFill>
                <a:schemeClr val="bg1">
                  <a:lumMod val="50000"/>
                </a:schemeClr>
              </a:solidFill>
              <a:latin typeface="Chalkboard"/>
              <a:cs typeface="Chalkboard"/>
            </a:endParaRPr>
          </a:p>
        </p:txBody>
      </p:sp>
      <p:pic>
        <p:nvPicPr>
          <p:cNvPr id="9" name="Billede 8" descr="how_are_you_feeling_button_400_clr_91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656" y="4750334"/>
            <a:ext cx="2276614" cy="711442"/>
          </a:xfrm>
          <a:prstGeom prst="rect">
            <a:avLst/>
          </a:prstGeom>
        </p:spPr>
      </p:pic>
    </p:spTree>
    <p:extLst>
      <p:ext uri="{BB962C8B-B14F-4D97-AF65-F5344CB8AC3E}">
        <p14:creationId xmlns:p14="http://schemas.microsoft.com/office/powerpoint/2010/main" val="1559186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455828"/>
            <a:ext cx="9144000" cy="14256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a:spLocks noChangeArrowheads="1"/>
          </p:cNvSpPr>
          <p:nvPr/>
        </p:nvSpPr>
        <p:spPr bwMode="auto">
          <a:xfrm>
            <a:off x="1" y="5811401"/>
            <a:ext cx="9144000" cy="584775"/>
          </a:xfrm>
          <a:prstGeom prst="rect">
            <a:avLst/>
          </a:prstGeom>
          <a:noFill/>
          <a:ln w="9525">
            <a:noFill/>
            <a:miter lim="800000"/>
            <a:headEnd/>
            <a:tailEnd/>
          </a:ln>
        </p:spPr>
        <p:txBody>
          <a:bodyPr wrap="square" lIns="0" tIns="0" rIns="0" bIns="0">
            <a:spAutoFit/>
          </a:bodyPr>
          <a:lstStyle/>
          <a:p>
            <a:pPr algn="ctr">
              <a:spcBef>
                <a:spcPct val="20000"/>
              </a:spcBef>
            </a:pPr>
            <a:r>
              <a:rPr lang="da-DK" sz="3800" dirty="0">
                <a:solidFill>
                  <a:schemeClr val="bg1"/>
                </a:solidFill>
              </a:rPr>
              <a:t>4</a:t>
            </a:r>
            <a:r>
              <a:rPr lang="da-DK" sz="3800" dirty="0" smtClean="0">
                <a:solidFill>
                  <a:schemeClr val="bg1"/>
                </a:solidFill>
              </a:rPr>
              <a:t>. Cirkel  - Hvordan - formen på processen</a:t>
            </a:r>
            <a:endParaRPr lang="da-DK" sz="3800" dirty="0">
              <a:solidFill>
                <a:schemeClr val="bg1"/>
              </a:solidFill>
            </a:endParaRPr>
          </a:p>
        </p:txBody>
      </p:sp>
      <p:sp>
        <p:nvSpPr>
          <p:cNvPr id="9" name="Rectangle 3"/>
          <p:cNvSpPr>
            <a:spLocks noChangeArrowheads="1"/>
          </p:cNvSpPr>
          <p:nvPr/>
        </p:nvSpPr>
        <p:spPr bwMode="auto">
          <a:xfrm>
            <a:off x="3951685" y="479099"/>
            <a:ext cx="5192315" cy="4470400"/>
          </a:xfrm>
          <a:prstGeom prst="rect">
            <a:avLst/>
          </a:prstGeom>
          <a:noFill/>
          <a:ln w="9525">
            <a:noFill/>
            <a:miter lim="800000"/>
            <a:headEnd/>
            <a:tailEnd/>
          </a:ln>
        </p:spPr>
        <p:txBody>
          <a:bodyPr lIns="72000" tIns="72000" rIns="72000" bIns="72000"/>
          <a:lstStyle/>
          <a:p>
            <a:pPr fontAlgn="auto">
              <a:spcBef>
                <a:spcPts val="0"/>
              </a:spcBef>
              <a:spcAft>
                <a:spcPts val="0"/>
              </a:spcAft>
              <a:defRPr/>
            </a:pPr>
            <a:r>
              <a:rPr lang="da-DK" sz="2400" b="1" dirty="0">
                <a:solidFill>
                  <a:srgbClr val="342F2B"/>
                </a:solidFill>
              </a:rPr>
              <a:t>Hvordan ser hele processen ud?</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Hvilket program for selve interaktionen?</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Hvad er formålet med de enkelte seancer i programmet?</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Hvordan forløber de enkelte seancer?</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Hvilke materialer understøtter processen</a:t>
            </a:r>
            <a:r>
              <a:rPr lang="da-DK" sz="2400" b="1" dirty="0" smtClean="0">
                <a:solidFill>
                  <a:srgbClr val="342F2B"/>
                </a:solidFill>
              </a:rPr>
              <a:t>?</a:t>
            </a:r>
            <a:endParaRPr lang="da-DK" sz="2400" b="1" dirty="0">
              <a:solidFill>
                <a:srgbClr val="342F2B"/>
              </a:solidFill>
            </a:endParaRPr>
          </a:p>
        </p:txBody>
      </p:sp>
      <p:pic>
        <p:nvPicPr>
          <p:cNvPr id="13" name="Billede 12" descr="outline_heads_teamwork_idea_400_clr_12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69" y="3503959"/>
            <a:ext cx="2232999" cy="1105335"/>
          </a:xfrm>
          <a:prstGeom prst="rect">
            <a:avLst/>
          </a:prstGeom>
        </p:spPr>
      </p:pic>
      <p:pic>
        <p:nvPicPr>
          <p:cNvPr id="4" name="Billede 3" descr="clock_pie_chart_clip_400_clr_572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600" y="2304616"/>
            <a:ext cx="1278475" cy="1096293"/>
          </a:xfrm>
          <a:prstGeom prst="rect">
            <a:avLst/>
          </a:prstGeom>
        </p:spPr>
      </p:pic>
      <p:pic>
        <p:nvPicPr>
          <p:cNvPr id="5" name="Billede 4" descr="a_or_b_which_one_400_clr_142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218" y="740951"/>
            <a:ext cx="1681601" cy="1261201"/>
          </a:xfrm>
          <a:prstGeom prst="rect">
            <a:avLst/>
          </a:prstGeom>
        </p:spPr>
      </p:pic>
    </p:spTree>
    <p:extLst>
      <p:ext uri="{BB962C8B-B14F-4D97-AF65-F5344CB8AC3E}">
        <p14:creationId xmlns:p14="http://schemas.microsoft.com/office/powerpoint/2010/main" val="345010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314730"/>
            <a:ext cx="9144000" cy="15432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0" y="5589550"/>
            <a:ext cx="9144000" cy="769441"/>
          </a:xfrm>
          <a:prstGeom prst="rect">
            <a:avLst/>
          </a:prstGeom>
          <a:noFill/>
        </p:spPr>
        <p:txBody>
          <a:bodyPr wrap="square" rtlCol="0">
            <a:spAutoFit/>
          </a:bodyPr>
          <a:lstStyle/>
          <a:p>
            <a:pPr algn="ctr"/>
            <a:r>
              <a:rPr lang="en-US" sz="4400" dirty="0" smtClean="0">
                <a:solidFill>
                  <a:schemeClr val="bg1">
                    <a:lumMod val="85000"/>
                  </a:schemeClr>
                </a:solidFill>
              </a:rPr>
              <a:t>5. </a:t>
            </a:r>
            <a:r>
              <a:rPr lang="en-US" sz="4400" dirty="0" err="1" smtClean="0">
                <a:solidFill>
                  <a:schemeClr val="bg1">
                    <a:lumMod val="85000"/>
                  </a:schemeClr>
                </a:solidFill>
              </a:rPr>
              <a:t>Cirkel</a:t>
            </a:r>
            <a:r>
              <a:rPr lang="en-US" sz="4400" dirty="0" smtClean="0">
                <a:solidFill>
                  <a:schemeClr val="bg1">
                    <a:lumMod val="85000"/>
                  </a:schemeClr>
                </a:solidFill>
              </a:rPr>
              <a:t> – </a:t>
            </a:r>
            <a:r>
              <a:rPr lang="en-US" sz="4400" dirty="0" err="1" smtClean="0">
                <a:solidFill>
                  <a:schemeClr val="bg1">
                    <a:lumMod val="85000"/>
                  </a:schemeClr>
                </a:solidFill>
              </a:rPr>
              <a:t>Hvem</a:t>
            </a:r>
            <a:r>
              <a:rPr lang="en-US" sz="4400" dirty="0" smtClean="0">
                <a:solidFill>
                  <a:schemeClr val="bg1">
                    <a:lumMod val="85000"/>
                  </a:schemeClr>
                </a:solidFill>
              </a:rPr>
              <a:t> </a:t>
            </a:r>
            <a:r>
              <a:rPr lang="en-US" sz="4400" dirty="0" err="1" smtClean="0">
                <a:solidFill>
                  <a:schemeClr val="bg1">
                    <a:lumMod val="85000"/>
                  </a:schemeClr>
                </a:solidFill>
              </a:rPr>
              <a:t>har</a:t>
            </a:r>
            <a:r>
              <a:rPr lang="en-US" sz="4400" dirty="0" smtClean="0">
                <a:solidFill>
                  <a:schemeClr val="bg1">
                    <a:lumMod val="85000"/>
                  </a:schemeClr>
                </a:solidFill>
              </a:rPr>
              <a:t> </a:t>
            </a:r>
            <a:r>
              <a:rPr lang="en-US" sz="4400" dirty="0" err="1" smtClean="0">
                <a:solidFill>
                  <a:schemeClr val="bg1">
                    <a:lumMod val="85000"/>
                  </a:schemeClr>
                </a:solidFill>
              </a:rPr>
              <a:t>hvilke</a:t>
            </a:r>
            <a:r>
              <a:rPr lang="en-US" sz="4400" dirty="0" smtClean="0">
                <a:solidFill>
                  <a:schemeClr val="bg1">
                    <a:lumMod val="85000"/>
                  </a:schemeClr>
                </a:solidFill>
              </a:rPr>
              <a:t> roller?</a:t>
            </a:r>
            <a:endParaRPr lang="en-US" sz="4400" dirty="0">
              <a:solidFill>
                <a:schemeClr val="bg1">
                  <a:lumMod val="85000"/>
                </a:schemeClr>
              </a:solidFill>
            </a:endParaRPr>
          </a:p>
        </p:txBody>
      </p:sp>
      <p:sp>
        <p:nvSpPr>
          <p:cNvPr id="11" name="Rectangle 3"/>
          <p:cNvSpPr>
            <a:spLocks noChangeArrowheads="1"/>
          </p:cNvSpPr>
          <p:nvPr/>
        </p:nvSpPr>
        <p:spPr bwMode="auto">
          <a:xfrm>
            <a:off x="4767456" y="833434"/>
            <a:ext cx="3840044" cy="3992563"/>
          </a:xfrm>
          <a:prstGeom prst="rect">
            <a:avLst/>
          </a:prstGeom>
          <a:noFill/>
          <a:ln w="9525">
            <a:noFill/>
            <a:miter lim="800000"/>
            <a:headEnd/>
            <a:tailEnd/>
          </a:ln>
        </p:spPr>
        <p:txBody>
          <a:bodyPr lIns="72000" tIns="72000" rIns="72000" bIns="72000"/>
          <a:lstStyle/>
          <a:p>
            <a:pPr fontAlgn="auto">
              <a:spcBef>
                <a:spcPts val="0"/>
              </a:spcBef>
              <a:spcAft>
                <a:spcPts val="0"/>
              </a:spcAft>
              <a:defRPr/>
            </a:pPr>
            <a:r>
              <a:rPr lang="da-DK" sz="2400" b="1" dirty="0">
                <a:solidFill>
                  <a:srgbClr val="342F2B"/>
                </a:solidFill>
              </a:rPr>
              <a:t>Hvem skal </a:t>
            </a:r>
            <a:r>
              <a:rPr lang="da-DK" sz="2400" b="1" dirty="0" err="1">
                <a:solidFill>
                  <a:srgbClr val="342F2B"/>
                </a:solidFill>
              </a:rPr>
              <a:t>facilitere</a:t>
            </a:r>
            <a:r>
              <a:rPr lang="da-DK" sz="2400" b="1" dirty="0">
                <a:solidFill>
                  <a:srgbClr val="342F2B"/>
                </a:solidFill>
              </a:rPr>
              <a:t>?</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Hvem involveres hvornår?</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Hvem skal have ansvaret for de forskellige delelementer?</a:t>
            </a:r>
          </a:p>
          <a:p>
            <a:pPr fontAlgn="auto">
              <a:spcBef>
                <a:spcPts val="0"/>
              </a:spcBef>
              <a:spcAft>
                <a:spcPts val="0"/>
              </a:spcAft>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Hvordan håndterer du værtskabet?</a:t>
            </a:r>
          </a:p>
          <a:p>
            <a:pPr fontAlgn="auto">
              <a:spcBef>
                <a:spcPts val="0"/>
              </a:spcBef>
              <a:spcAft>
                <a:spcPts val="0"/>
              </a:spcAft>
              <a:defRPr/>
            </a:pPr>
            <a:endParaRPr lang="da-DK" sz="2400" b="1" dirty="0">
              <a:solidFill>
                <a:srgbClr val="342F2B"/>
              </a:solidFill>
            </a:endParaRPr>
          </a:p>
        </p:txBody>
      </p:sp>
      <p:pic>
        <p:nvPicPr>
          <p:cNvPr id="16" name="Billede 15" descr="group_meeting_puzzle_final_step_800_clr_537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95" y="3010748"/>
            <a:ext cx="2496102" cy="1716069"/>
          </a:xfrm>
          <a:prstGeom prst="rect">
            <a:avLst/>
          </a:prstGeom>
        </p:spPr>
      </p:pic>
      <p:pic>
        <p:nvPicPr>
          <p:cNvPr id="19" name="Billede 18" descr="figure_pointer_side_400_clr_106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130" y="705495"/>
            <a:ext cx="1738751" cy="1987144"/>
          </a:xfrm>
          <a:prstGeom prst="rect">
            <a:avLst/>
          </a:prstGeom>
        </p:spPr>
      </p:pic>
    </p:spTree>
    <p:extLst>
      <p:ext uri="{BB962C8B-B14F-4D97-AF65-F5344CB8AC3E}">
        <p14:creationId xmlns:p14="http://schemas.microsoft.com/office/powerpoint/2010/main" val="4247635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644676" y="27461"/>
            <a:ext cx="7478458" cy="5141440"/>
          </a:xfrm>
          <a:prstGeom prst="rect">
            <a:avLst/>
          </a:prstGeom>
        </p:spPr>
      </p:pic>
      <p:sp>
        <p:nvSpPr>
          <p:cNvPr id="110" name="Rectangle 109"/>
          <p:cNvSpPr/>
          <p:nvPr/>
        </p:nvSpPr>
        <p:spPr>
          <a:xfrm>
            <a:off x="0" y="5361763"/>
            <a:ext cx="9144000" cy="14844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kstfelt 3"/>
          <p:cNvSpPr txBox="1"/>
          <p:nvPr/>
        </p:nvSpPr>
        <p:spPr>
          <a:xfrm>
            <a:off x="3536097" y="678813"/>
            <a:ext cx="3963026" cy="1969770"/>
          </a:xfrm>
          <a:prstGeom prst="rect">
            <a:avLst/>
          </a:prstGeom>
          <a:noFill/>
        </p:spPr>
        <p:txBody>
          <a:bodyPr wrap="square" rtlCol="0">
            <a:spAutoFit/>
          </a:bodyPr>
          <a:lstStyle/>
          <a:p>
            <a:r>
              <a:rPr lang="da-DK" sz="3200" b="1" dirty="0" smtClean="0">
                <a:latin typeface="Chalkboard"/>
                <a:cs typeface="Chalkboard"/>
              </a:rPr>
              <a:t>Design et møde:</a:t>
            </a:r>
          </a:p>
          <a:p>
            <a:r>
              <a:rPr lang="da-DK" dirty="0" smtClean="0">
                <a:latin typeface="Chalkboard"/>
                <a:cs typeface="Chalkboard"/>
              </a:rPr>
              <a:t>Vælg to møder i gruppen, som I sammen vil planlægge. </a:t>
            </a:r>
          </a:p>
          <a:p>
            <a:endParaRPr lang="da-DK" dirty="0">
              <a:latin typeface="Chalkboard"/>
              <a:cs typeface="Chalkboard"/>
            </a:endParaRPr>
          </a:p>
          <a:p>
            <a:r>
              <a:rPr lang="da-DK" dirty="0" smtClean="0">
                <a:latin typeface="Chalkboard"/>
                <a:cs typeface="Chalkboard"/>
              </a:rPr>
              <a:t>Tag udgangspunkt i designcirklerne og den udleverede skabelon. </a:t>
            </a:r>
            <a:endParaRPr lang="da-DK" dirty="0">
              <a:latin typeface="Chalkboard"/>
              <a:cs typeface="Chalkboard"/>
            </a:endParaRPr>
          </a:p>
        </p:txBody>
      </p:sp>
    </p:spTree>
    <p:extLst>
      <p:ext uri="{BB962C8B-B14F-4D97-AF65-F5344CB8AC3E}">
        <p14:creationId xmlns:p14="http://schemas.microsoft.com/office/powerpoint/2010/main" val="1695390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nvGraphicFramePr>
        <p:xfrm>
          <a:off x="395288" y="333375"/>
          <a:ext cx="8569326" cy="6191251"/>
        </p:xfrm>
        <a:graphic>
          <a:graphicData uri="http://schemas.openxmlformats.org/drawingml/2006/table">
            <a:tbl>
              <a:tblPr/>
              <a:tblGrid>
                <a:gridCol w="1713532"/>
                <a:gridCol w="1713531"/>
                <a:gridCol w="1715200"/>
                <a:gridCol w="1713532"/>
                <a:gridCol w="1713531"/>
              </a:tblGrid>
              <a:tr h="4707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a:ln>
                            <a:noFill/>
                          </a:ln>
                          <a:solidFill>
                            <a:schemeClr val="tx1"/>
                          </a:solidFill>
                          <a:effectLst/>
                          <a:latin typeface="Calibri" charset="0"/>
                          <a:ea typeface="ＭＳ Ｐゴシック" charset="0"/>
                          <a:cs typeface="ＭＳ Ｐゴシック" charset="0"/>
                        </a:rPr>
                        <a:t>Tid FØR</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4811A">
                        <a:alpha val="5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chemeClr val="tx1"/>
                          </a:solidFill>
                          <a:effectLst/>
                          <a:latin typeface="Calibri" charset="0"/>
                          <a:ea typeface="ＭＳ Ｐゴシック" charset="0"/>
                          <a:cs typeface="ＭＳ Ｐゴシック" charset="0"/>
                        </a:rPr>
                        <a:t>Hvad</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4811A">
                        <a:alpha val="5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tx1"/>
                          </a:solidFill>
                          <a:effectLst/>
                          <a:latin typeface="Calibri" charset="0"/>
                          <a:ea typeface="ＭＳ Ｐゴシック" charset="0"/>
                          <a:cs typeface="ＭＳ Ｐゴシック" charset="0"/>
                        </a:rPr>
                        <a:t>Hvornår/ hvordan</a:t>
                      </a:r>
                      <a:endParaRPr kumimoji="0" lang="da-DK"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4811A">
                        <a:alpha val="5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chemeClr val="tx1"/>
                          </a:solidFill>
                          <a:effectLst/>
                          <a:latin typeface="Calibri" charset="0"/>
                          <a:ea typeface="ＭＳ Ｐゴシック" charset="0"/>
                          <a:cs typeface="ＭＳ Ｐゴシック" charset="0"/>
                        </a:rPr>
                        <a:t>Ansvarlig</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4811A">
                        <a:alpha val="5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chemeClr val="tx1"/>
                          </a:solidFill>
                          <a:effectLst/>
                          <a:latin typeface="Calibri" charset="0"/>
                          <a:ea typeface="ＭＳ Ｐゴシック" charset="0"/>
                          <a:cs typeface="ＭＳ Ｐゴシック" charset="0"/>
                        </a:rPr>
                        <a:t>Materialer</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4811A">
                        <a:alpha val="54901"/>
                      </a:srgbClr>
                    </a:solidFill>
                  </a:tcPr>
                </a:tc>
              </a:tr>
              <a:tr h="14420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a:ln>
                            <a:noFill/>
                          </a:ln>
                          <a:solidFill>
                            <a:schemeClr val="tx1"/>
                          </a:solidFill>
                          <a:effectLst/>
                          <a:latin typeface="Calibri" charset="0"/>
                          <a:ea typeface="ＭＳ Ｐゴシック" charset="0"/>
                          <a:cs typeface="ＭＳ Ｐゴシック" charset="0"/>
                        </a:rPr>
                        <a:t>To-do før mødet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a:ln>
                            <a:noFill/>
                          </a:ln>
                          <a:solidFill>
                            <a:schemeClr val="tx1"/>
                          </a:solidFill>
                          <a:effectLst/>
                          <a:latin typeface="Calibri" charset="0"/>
                          <a:ea typeface="ＭＳ Ｐゴシック" charset="0"/>
                          <a:cs typeface="ＭＳ Ｐゴシック" charset="0"/>
                        </a:rPr>
                        <a:t>(forberedelse, materiale…)</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a:ln>
                            <a:noFill/>
                          </a:ln>
                          <a:solidFill>
                            <a:schemeClr val="tx1"/>
                          </a:solidFill>
                          <a:effectLst/>
                          <a:latin typeface="Calibri" charset="0"/>
                          <a:ea typeface="ＭＳ Ｐゴシック" charset="0"/>
                          <a:cs typeface="ＭＳ Ｐゴシック" charset="0"/>
                        </a:rPr>
                        <a:t>(hvem sørger for det?)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smtClean="0">
                          <a:ln>
                            <a:noFill/>
                          </a:ln>
                          <a:solidFill>
                            <a:schemeClr val="tx1"/>
                          </a:solidFill>
                          <a:effectLst/>
                          <a:latin typeface="Calibri" charset="0"/>
                          <a:ea typeface="ＭＳ Ｐゴシック" charset="0"/>
                          <a:cs typeface="ＭＳ Ｐゴシック" charset="0"/>
                        </a:rPr>
                        <a:t>(hvor finder du dokumenterne)</a:t>
                      </a:r>
                      <a:endParaRPr kumimoji="0" lang="da-DK" sz="1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4882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Tid UNDER</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alpha val="7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Programpunkt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alpha val="7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a:ln>
                            <a:noFill/>
                          </a:ln>
                          <a:solidFill>
                            <a:srgbClr val="000000"/>
                          </a:solidFill>
                          <a:effectLst/>
                          <a:latin typeface="Calibri" charset="0"/>
                          <a:ea typeface="ＭＳ Ｐゴシック" charset="0"/>
                          <a:cs typeface="ＭＳ Ｐゴシック" charset="0"/>
                        </a:rPr>
                        <a:t>Hvordan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alpha val="7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Ansvarlig</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alpha val="74901"/>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chemeClr val="tx1"/>
                          </a:solidFill>
                          <a:effectLst/>
                          <a:latin typeface="Calibri" charset="0"/>
                          <a:ea typeface="ＭＳ Ｐゴシック" charset="0"/>
                          <a:cs typeface="ＭＳ Ｐゴシック" charset="0"/>
                        </a:rPr>
                        <a:t>Materialer</a:t>
                      </a:r>
                      <a:endParaRPr kumimoji="0" lang="da-DK" sz="1600" b="1"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alpha val="74901"/>
                      </a:srgbClr>
                    </a:solidFill>
                  </a:tcPr>
                </a:tc>
              </a:tr>
              <a:tr h="176141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1" i="0" u="none" strike="noStrike" cap="none" normalizeH="0" baseline="0">
                        <a:ln>
                          <a:noFill/>
                        </a:ln>
                        <a:solidFill>
                          <a:srgbClr val="00000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1" i="0" u="none" strike="noStrike" cap="none" normalizeH="0" baseline="0">
                        <a:ln>
                          <a:noFill/>
                        </a:ln>
                        <a:solidFill>
                          <a:srgbClr val="00000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1"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a:ln>
                            <a:noFill/>
                          </a:ln>
                          <a:solidFill>
                            <a:srgbClr val="000000"/>
                          </a:solidFill>
                          <a:effectLst/>
                          <a:latin typeface="Calibri" charset="0"/>
                          <a:ea typeface="ＭＳ Ｐゴシック" charset="0"/>
                          <a:cs typeface="ＭＳ Ｐゴシック" charset="0"/>
                        </a:rPr>
                        <a:t>(Hvilken metode)</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a:ln>
                            <a:noFill/>
                          </a:ln>
                          <a:solidFill>
                            <a:srgbClr val="000000"/>
                          </a:solidFill>
                          <a:effectLst/>
                          <a:latin typeface="Calibri" charset="0"/>
                          <a:ea typeface="ＭＳ Ｐゴシック" charset="0"/>
                          <a:cs typeface="ＭＳ Ｐゴシック" charset="0"/>
                        </a:rPr>
                        <a:t>(hvem faciliterer)</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000" b="0" i="0" u="none" strike="noStrike" cap="none" normalizeH="0" baseline="0" dirty="0">
                          <a:ln>
                            <a:noFill/>
                          </a:ln>
                          <a:solidFill>
                            <a:srgbClr val="000000"/>
                          </a:solidFill>
                          <a:effectLst/>
                          <a:latin typeface="Calibri" charset="0"/>
                          <a:ea typeface="ＭＳ Ｐゴシック" charset="0"/>
                          <a:cs typeface="ＭＳ Ｐゴシック" charset="0"/>
                        </a:rPr>
                        <a:t>(hvad skal du bruge)</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4882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Tid EFTER</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Hvad</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Hvordan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rgbClr val="000000"/>
                          </a:solidFill>
                          <a:effectLst/>
                          <a:latin typeface="Calibri" charset="0"/>
                          <a:ea typeface="ＭＳ Ｐゴシック" charset="0"/>
                          <a:cs typeface="ＭＳ Ｐゴシック" charset="0"/>
                        </a:rPr>
                        <a:t>Ansvarlig</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a:ln>
                            <a:noFill/>
                          </a:ln>
                          <a:solidFill>
                            <a:schemeClr val="tx1"/>
                          </a:solidFill>
                          <a:effectLst/>
                          <a:latin typeface="Calibri" charset="0"/>
                          <a:ea typeface="ＭＳ Ｐゴシック" charset="0"/>
                          <a:cs typeface="ＭＳ Ｐゴシック" charset="0"/>
                        </a:rPr>
                        <a:t>Materialer</a:t>
                      </a:r>
                      <a:endParaRPr kumimoji="0" lang="da-DK" sz="1600" b="1"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811A"/>
                    </a:solidFill>
                  </a:tcPr>
                </a:tc>
              </a:tr>
              <a:tr h="154065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a:ln>
                            <a:noFill/>
                          </a:ln>
                          <a:solidFill>
                            <a:srgbClr val="000000"/>
                          </a:solidFill>
                          <a:effectLst/>
                          <a:latin typeface="Calibri" charset="0"/>
                          <a:ea typeface="ＭＳ Ｐゴシック" charset="0"/>
                          <a:cs typeface="ＭＳ Ｐゴシック" charset="0"/>
                        </a:rPr>
                        <a:t>To-do efter mødet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1"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bl>
          </a:graphicData>
        </a:graphic>
      </p:graphicFrame>
      <p:sp>
        <p:nvSpPr>
          <p:cNvPr id="8237" name="Titel 1"/>
          <p:cNvSpPr>
            <a:spLocks noGrp="1"/>
          </p:cNvSpPr>
          <p:nvPr>
            <p:ph type="title"/>
          </p:nvPr>
        </p:nvSpPr>
        <p:spPr>
          <a:xfrm>
            <a:off x="3419475" y="6488113"/>
            <a:ext cx="8642350" cy="739775"/>
          </a:xfrm>
        </p:spPr>
        <p:txBody>
          <a:bodyPr/>
          <a:lstStyle/>
          <a:p>
            <a:r>
              <a:rPr lang="da-DK" sz="1200">
                <a:latin typeface="Arial" charset="0"/>
                <a:ea typeface="ＭＳ Ｐゴシック" charset="0"/>
              </a:rPr>
              <a:t>Drejebog for et godt møde</a:t>
            </a:r>
          </a:p>
        </p:txBody>
      </p:sp>
    </p:spTree>
    <p:extLst>
      <p:ext uri="{BB962C8B-B14F-4D97-AF65-F5344CB8AC3E}">
        <p14:creationId xmlns:p14="http://schemas.microsoft.com/office/powerpoint/2010/main" val="23687583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9"/>
          <p:cNvSpPr/>
          <p:nvPr/>
        </p:nvSpPr>
        <p:spPr>
          <a:xfrm>
            <a:off x="-94071" y="5361763"/>
            <a:ext cx="9249830" cy="15197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40"/>
          <p:cNvSpPr txBox="1"/>
          <p:nvPr/>
        </p:nvSpPr>
        <p:spPr>
          <a:xfrm>
            <a:off x="0" y="5436698"/>
            <a:ext cx="9143999" cy="1015663"/>
          </a:xfrm>
          <a:prstGeom prst="rect">
            <a:avLst/>
          </a:prstGeom>
          <a:noFill/>
        </p:spPr>
        <p:txBody>
          <a:bodyPr wrap="square" rtlCol="0">
            <a:spAutoFit/>
          </a:bodyPr>
          <a:lstStyle/>
          <a:p>
            <a:pPr algn="ctr"/>
            <a:r>
              <a:rPr lang="en-US" sz="6000" dirty="0" err="1" smtClean="0">
                <a:solidFill>
                  <a:schemeClr val="bg1">
                    <a:lumMod val="85000"/>
                  </a:schemeClr>
                </a:solidFill>
              </a:rPr>
              <a:t>Sørg</a:t>
            </a:r>
            <a:r>
              <a:rPr lang="en-US" sz="6000" dirty="0" smtClean="0">
                <a:solidFill>
                  <a:schemeClr val="bg1">
                    <a:lumMod val="85000"/>
                  </a:schemeClr>
                </a:solidFill>
              </a:rPr>
              <a:t> for </a:t>
            </a:r>
            <a:r>
              <a:rPr lang="en-US" sz="6000" dirty="0" err="1" smtClean="0">
                <a:solidFill>
                  <a:schemeClr val="bg1">
                    <a:lumMod val="85000"/>
                  </a:schemeClr>
                </a:solidFill>
              </a:rPr>
              <a:t>vekselvirkning</a:t>
            </a:r>
            <a:endParaRPr lang="en-US" sz="6000" dirty="0">
              <a:solidFill>
                <a:schemeClr val="bg1">
                  <a:lumMod val="85000"/>
                </a:schemeClr>
              </a:solidFill>
            </a:endParaRPr>
          </a:p>
        </p:txBody>
      </p:sp>
      <p:pic>
        <p:nvPicPr>
          <p:cNvPr id="16" name="Billede 15" descr="Skærmbillede 2014-11-19 kl. 11.42.29.png"/>
          <p:cNvPicPr>
            <a:picLocks noChangeAspect="1"/>
          </p:cNvPicPr>
          <p:nvPr/>
        </p:nvPicPr>
        <p:blipFill rotWithShape="1">
          <a:blip r:embed="rId3">
            <a:extLst>
              <a:ext uri="{28A0092B-C50C-407E-A947-70E740481C1C}">
                <a14:useLocalDpi xmlns:a14="http://schemas.microsoft.com/office/drawing/2010/main" val="0"/>
              </a:ext>
            </a:extLst>
          </a:blip>
          <a:srcRect l="6824" t="19924" r="20862" b="13406"/>
          <a:stretch/>
        </p:blipFill>
        <p:spPr>
          <a:xfrm>
            <a:off x="761678" y="678821"/>
            <a:ext cx="7372404" cy="4248100"/>
          </a:xfrm>
          <a:prstGeom prst="rect">
            <a:avLst/>
          </a:prstGeom>
        </p:spPr>
      </p:pic>
    </p:spTree>
    <p:extLst>
      <p:ext uri="{BB962C8B-B14F-4D97-AF65-F5344CB8AC3E}">
        <p14:creationId xmlns:p14="http://schemas.microsoft.com/office/powerpoint/2010/main" val="2809961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2"/>
          <p:cNvSpPr>
            <a:spLocks noGrp="1"/>
          </p:cNvSpPr>
          <p:nvPr>
            <p:ph type="title"/>
          </p:nvPr>
        </p:nvSpPr>
        <p:spPr>
          <a:xfrm>
            <a:off x="406029" y="444344"/>
            <a:ext cx="9832842" cy="738188"/>
          </a:xfrm>
        </p:spPr>
        <p:txBody>
          <a:bodyPr>
            <a:normAutofit/>
          </a:bodyPr>
          <a:lstStyle/>
          <a:p>
            <a:pPr defTabSz="457090">
              <a:defRPr/>
            </a:pPr>
            <a:r>
              <a:rPr lang="da-DK" sz="3800" dirty="0" smtClean="0">
                <a:latin typeface="+mj-lt"/>
                <a:ea typeface="ＭＳ Ｐゴシック" pitchFamily="-111" charset="-128"/>
              </a:rPr>
              <a:t>Under: </a:t>
            </a:r>
            <a:r>
              <a:rPr lang="da-DK" sz="3800" dirty="0" err="1" smtClean="0">
                <a:latin typeface="+mj-lt"/>
                <a:ea typeface="ＭＳ Ｐゴシック" pitchFamily="-111" charset="-128"/>
              </a:rPr>
              <a:t>Facilitatorens</a:t>
            </a:r>
            <a:r>
              <a:rPr lang="da-DK" sz="3800" dirty="0" smtClean="0">
                <a:latin typeface="+mj-lt"/>
                <a:ea typeface="ＭＳ Ｐゴシック" pitchFamily="-111" charset="-128"/>
              </a:rPr>
              <a:t> 5 kernekompetencer</a:t>
            </a:r>
            <a:endParaRPr lang="da-DK" sz="3800" dirty="0">
              <a:latin typeface="+mj-lt"/>
              <a:ea typeface="ＭＳ Ｐゴシック" pitchFamily="-111" charset="-128"/>
            </a:endParaRPr>
          </a:p>
        </p:txBody>
      </p:sp>
      <p:grpSp>
        <p:nvGrpSpPr>
          <p:cNvPr id="7" name="Grupper 6"/>
          <p:cNvGrpSpPr>
            <a:grpSpLocks/>
          </p:cNvGrpSpPr>
          <p:nvPr/>
        </p:nvGrpSpPr>
        <p:grpSpPr bwMode="auto">
          <a:xfrm>
            <a:off x="2433638" y="2030519"/>
            <a:ext cx="4292600" cy="3741738"/>
            <a:chOff x="2433638" y="1520826"/>
            <a:chExt cx="4292600" cy="3741738"/>
          </a:xfrm>
        </p:grpSpPr>
        <p:sp>
          <p:nvSpPr>
            <p:cNvPr id="17" name="Freeform 9"/>
            <p:cNvSpPr>
              <a:spLocks/>
            </p:cNvSpPr>
            <p:nvPr/>
          </p:nvSpPr>
          <p:spPr bwMode="auto">
            <a:xfrm>
              <a:off x="2433638" y="1520826"/>
              <a:ext cx="4292600" cy="3741738"/>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E4811A"/>
            </a:solidFill>
            <a:ln w="15875" cmpd="sng">
              <a:solidFill>
                <a:schemeClr val="bg1"/>
              </a:solidFill>
              <a:prstDash val="solid"/>
              <a:round/>
              <a:headEnd/>
              <a:tailEnd/>
            </a:ln>
          </p:spPr>
          <p:txBody>
            <a:bodyPr/>
            <a:lstStyle/>
            <a:p>
              <a:pPr algn="ctr" defTabSz="457090">
                <a:spcBef>
                  <a:spcPts val="600"/>
                </a:spcBef>
                <a:defRPr/>
              </a:pPr>
              <a:endParaRPr lang="da-DK" sz="1200" dirty="0">
                <a:latin typeface="Arial" panose="020B0604020202020204" pitchFamily="34" charset="0"/>
                <a:ea typeface="ＭＳ Ｐゴシック" panose="020B0600070205080204" pitchFamily="34" charset="-128"/>
                <a:cs typeface="+mn-cs"/>
              </a:endParaRPr>
            </a:p>
          </p:txBody>
        </p:sp>
        <p:sp>
          <p:nvSpPr>
            <p:cNvPr id="14357" name="Rectangle 17"/>
            <p:cNvSpPr>
              <a:spLocks noChangeArrowheads="1"/>
            </p:cNvSpPr>
            <p:nvPr/>
          </p:nvSpPr>
          <p:spPr bwMode="auto">
            <a:xfrm>
              <a:off x="2484853" y="2935753"/>
              <a:ext cx="4190169" cy="584776"/>
            </a:xfrm>
            <a:prstGeom prst="rect">
              <a:avLst/>
            </a:prstGeom>
            <a:solidFill>
              <a:srgbClr val="E481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a-DK" sz="3200" b="1" dirty="0">
                  <a:solidFill>
                    <a:schemeClr val="bg1"/>
                  </a:solidFill>
                  <a:latin typeface="Calibri" charset="0"/>
                </a:rPr>
                <a:t>Tag ansvar for energien</a:t>
              </a:r>
              <a:endParaRPr lang="da-DK" sz="3200" dirty="0">
                <a:solidFill>
                  <a:schemeClr val="bg1"/>
                </a:solidFill>
                <a:latin typeface="Calibri" charset="0"/>
              </a:endParaRPr>
            </a:p>
          </p:txBody>
        </p:sp>
      </p:grpSp>
      <p:grpSp>
        <p:nvGrpSpPr>
          <p:cNvPr id="3" name="Grupper 2"/>
          <p:cNvGrpSpPr>
            <a:grpSpLocks/>
          </p:cNvGrpSpPr>
          <p:nvPr/>
        </p:nvGrpSpPr>
        <p:grpSpPr bwMode="auto">
          <a:xfrm>
            <a:off x="722313" y="1417744"/>
            <a:ext cx="3876675" cy="2493963"/>
            <a:chOff x="722313" y="908051"/>
            <a:chExt cx="3876675" cy="2493963"/>
          </a:xfrm>
        </p:grpSpPr>
        <p:sp>
          <p:nvSpPr>
            <p:cNvPr id="16" name="Freeform 8"/>
            <p:cNvSpPr>
              <a:spLocks/>
            </p:cNvSpPr>
            <p:nvPr/>
          </p:nvSpPr>
          <p:spPr bwMode="auto">
            <a:xfrm>
              <a:off x="722313" y="908051"/>
              <a:ext cx="3876675" cy="2493963"/>
            </a:xfrm>
            <a:custGeom>
              <a:avLst/>
              <a:gdLst/>
              <a:ahLst/>
              <a:cxnLst>
                <a:cxn ang="0">
                  <a:pos x="1502" y="0"/>
                </a:cxn>
                <a:cxn ang="0">
                  <a:pos x="0" y="1246"/>
                </a:cxn>
                <a:cxn ang="0">
                  <a:pos x="141" y="1224"/>
                </a:cxn>
                <a:cxn ang="0">
                  <a:pos x="137" y="1183"/>
                </a:cxn>
                <a:cxn ang="0">
                  <a:pos x="122" y="1127"/>
                </a:cxn>
                <a:cxn ang="0">
                  <a:pos x="117" y="1082"/>
                </a:cxn>
                <a:cxn ang="0">
                  <a:pos x="127" y="1036"/>
                </a:cxn>
                <a:cxn ang="0">
                  <a:pos x="158" y="996"/>
                </a:cxn>
                <a:cxn ang="0">
                  <a:pos x="197" y="967"/>
                </a:cxn>
                <a:cxn ang="0">
                  <a:pos x="244" y="952"/>
                </a:cxn>
                <a:cxn ang="0">
                  <a:pos x="311" y="953"/>
                </a:cxn>
                <a:cxn ang="0">
                  <a:pos x="355" y="963"/>
                </a:cxn>
                <a:cxn ang="0">
                  <a:pos x="399" y="994"/>
                </a:cxn>
                <a:cxn ang="0">
                  <a:pos x="429" y="1033"/>
                </a:cxn>
                <a:cxn ang="0">
                  <a:pos x="442" y="1074"/>
                </a:cxn>
                <a:cxn ang="0">
                  <a:pos x="440" y="1119"/>
                </a:cxn>
                <a:cxn ang="0">
                  <a:pos x="429" y="1160"/>
                </a:cxn>
                <a:cxn ang="0">
                  <a:pos x="419" y="1203"/>
                </a:cxn>
                <a:cxn ang="0">
                  <a:pos x="424" y="1243"/>
                </a:cxn>
                <a:cxn ang="0">
                  <a:pos x="673" y="1199"/>
                </a:cxn>
                <a:cxn ang="0">
                  <a:pos x="676" y="1143"/>
                </a:cxn>
                <a:cxn ang="0">
                  <a:pos x="680" y="1097"/>
                </a:cxn>
                <a:cxn ang="0">
                  <a:pos x="691" y="1057"/>
                </a:cxn>
                <a:cxn ang="0">
                  <a:pos x="713" y="1030"/>
                </a:cxn>
                <a:cxn ang="0">
                  <a:pos x="745" y="1016"/>
                </a:cxn>
                <a:cxn ang="0">
                  <a:pos x="780" y="1012"/>
                </a:cxn>
                <a:cxn ang="0">
                  <a:pos x="822" y="1013"/>
                </a:cxn>
                <a:cxn ang="0">
                  <a:pos x="861" y="1017"/>
                </a:cxn>
                <a:cxn ang="0">
                  <a:pos x="911" y="1020"/>
                </a:cxn>
                <a:cxn ang="0">
                  <a:pos x="955" y="1013"/>
                </a:cxn>
                <a:cxn ang="0">
                  <a:pos x="995" y="998"/>
                </a:cxn>
                <a:cxn ang="0">
                  <a:pos x="1025" y="971"/>
                </a:cxn>
                <a:cxn ang="0">
                  <a:pos x="1042" y="936"/>
                </a:cxn>
                <a:cxn ang="0">
                  <a:pos x="1042" y="896"/>
                </a:cxn>
                <a:cxn ang="0">
                  <a:pos x="1042" y="852"/>
                </a:cxn>
                <a:cxn ang="0">
                  <a:pos x="1051" y="817"/>
                </a:cxn>
                <a:cxn ang="0">
                  <a:pos x="1069" y="787"/>
                </a:cxn>
                <a:cxn ang="0">
                  <a:pos x="1106" y="767"/>
                </a:cxn>
                <a:cxn ang="0">
                  <a:pos x="1147" y="755"/>
                </a:cxn>
                <a:cxn ang="0">
                  <a:pos x="1195" y="745"/>
                </a:cxn>
                <a:cxn ang="0">
                  <a:pos x="1237" y="734"/>
                </a:cxn>
                <a:cxn ang="0">
                  <a:pos x="1274" y="720"/>
                </a:cxn>
                <a:cxn ang="0">
                  <a:pos x="1301" y="698"/>
                </a:cxn>
                <a:cxn ang="0">
                  <a:pos x="1324" y="665"/>
                </a:cxn>
                <a:cxn ang="0">
                  <a:pos x="1336" y="623"/>
                </a:cxn>
                <a:cxn ang="0">
                  <a:pos x="1331" y="582"/>
                </a:cxn>
                <a:cxn ang="0">
                  <a:pos x="1318" y="528"/>
                </a:cxn>
                <a:cxn ang="0">
                  <a:pos x="1310" y="483"/>
                </a:cxn>
                <a:cxn ang="0">
                  <a:pos x="1313" y="439"/>
                </a:cxn>
                <a:cxn ang="0">
                  <a:pos x="1326" y="402"/>
                </a:cxn>
                <a:cxn ang="0">
                  <a:pos x="1348" y="369"/>
                </a:cxn>
                <a:cxn ang="0">
                  <a:pos x="1380" y="337"/>
                </a:cxn>
                <a:cxn ang="0">
                  <a:pos x="1418" y="319"/>
                </a:cxn>
                <a:cxn ang="0">
                  <a:pos x="1455" y="311"/>
                </a:cxn>
                <a:cxn ang="0">
                  <a:pos x="1502" y="311"/>
                </a:cxn>
              </a:cxnLst>
              <a:rect l="0" t="0" r="r" b="b"/>
              <a:pathLst>
                <a:path w="1502" h="1248">
                  <a:moveTo>
                    <a:pt x="1502" y="311"/>
                  </a:moveTo>
                  <a:lnTo>
                    <a:pt x="1502" y="0"/>
                  </a:lnTo>
                  <a:lnTo>
                    <a:pt x="0" y="0"/>
                  </a:lnTo>
                  <a:lnTo>
                    <a:pt x="0" y="1246"/>
                  </a:lnTo>
                  <a:lnTo>
                    <a:pt x="135" y="1248"/>
                  </a:lnTo>
                  <a:lnTo>
                    <a:pt x="141" y="1224"/>
                  </a:lnTo>
                  <a:lnTo>
                    <a:pt x="141" y="1207"/>
                  </a:lnTo>
                  <a:lnTo>
                    <a:pt x="137" y="1183"/>
                  </a:lnTo>
                  <a:lnTo>
                    <a:pt x="130" y="1158"/>
                  </a:lnTo>
                  <a:lnTo>
                    <a:pt x="122" y="1127"/>
                  </a:lnTo>
                  <a:lnTo>
                    <a:pt x="118" y="1103"/>
                  </a:lnTo>
                  <a:lnTo>
                    <a:pt x="117" y="1082"/>
                  </a:lnTo>
                  <a:lnTo>
                    <a:pt x="121" y="1058"/>
                  </a:lnTo>
                  <a:lnTo>
                    <a:pt x="127" y="1036"/>
                  </a:lnTo>
                  <a:lnTo>
                    <a:pt x="141" y="1013"/>
                  </a:lnTo>
                  <a:lnTo>
                    <a:pt x="158" y="996"/>
                  </a:lnTo>
                  <a:lnTo>
                    <a:pt x="176" y="978"/>
                  </a:lnTo>
                  <a:lnTo>
                    <a:pt x="197" y="967"/>
                  </a:lnTo>
                  <a:lnTo>
                    <a:pt x="222" y="956"/>
                  </a:lnTo>
                  <a:lnTo>
                    <a:pt x="244" y="952"/>
                  </a:lnTo>
                  <a:lnTo>
                    <a:pt x="275" y="951"/>
                  </a:lnTo>
                  <a:lnTo>
                    <a:pt x="311" y="953"/>
                  </a:lnTo>
                  <a:lnTo>
                    <a:pt x="335" y="956"/>
                  </a:lnTo>
                  <a:lnTo>
                    <a:pt x="355" y="963"/>
                  </a:lnTo>
                  <a:lnTo>
                    <a:pt x="375" y="975"/>
                  </a:lnTo>
                  <a:lnTo>
                    <a:pt x="399" y="994"/>
                  </a:lnTo>
                  <a:lnTo>
                    <a:pt x="415" y="1013"/>
                  </a:lnTo>
                  <a:lnTo>
                    <a:pt x="429" y="1033"/>
                  </a:lnTo>
                  <a:lnTo>
                    <a:pt x="437" y="1054"/>
                  </a:lnTo>
                  <a:lnTo>
                    <a:pt x="442" y="1074"/>
                  </a:lnTo>
                  <a:lnTo>
                    <a:pt x="442" y="1097"/>
                  </a:lnTo>
                  <a:lnTo>
                    <a:pt x="440" y="1119"/>
                  </a:lnTo>
                  <a:lnTo>
                    <a:pt x="435" y="1140"/>
                  </a:lnTo>
                  <a:lnTo>
                    <a:pt x="429" y="1160"/>
                  </a:lnTo>
                  <a:lnTo>
                    <a:pt x="423" y="1182"/>
                  </a:lnTo>
                  <a:lnTo>
                    <a:pt x="419" y="1203"/>
                  </a:lnTo>
                  <a:lnTo>
                    <a:pt x="419" y="1221"/>
                  </a:lnTo>
                  <a:lnTo>
                    <a:pt x="424" y="1243"/>
                  </a:lnTo>
                  <a:lnTo>
                    <a:pt x="676" y="1243"/>
                  </a:lnTo>
                  <a:lnTo>
                    <a:pt x="673" y="1199"/>
                  </a:lnTo>
                  <a:lnTo>
                    <a:pt x="676" y="1167"/>
                  </a:lnTo>
                  <a:lnTo>
                    <a:pt x="676" y="1143"/>
                  </a:lnTo>
                  <a:lnTo>
                    <a:pt x="677" y="1121"/>
                  </a:lnTo>
                  <a:lnTo>
                    <a:pt x="680" y="1097"/>
                  </a:lnTo>
                  <a:lnTo>
                    <a:pt x="685" y="1073"/>
                  </a:lnTo>
                  <a:lnTo>
                    <a:pt x="691" y="1057"/>
                  </a:lnTo>
                  <a:lnTo>
                    <a:pt x="700" y="1042"/>
                  </a:lnTo>
                  <a:lnTo>
                    <a:pt x="713" y="1030"/>
                  </a:lnTo>
                  <a:lnTo>
                    <a:pt x="728" y="1021"/>
                  </a:lnTo>
                  <a:lnTo>
                    <a:pt x="745" y="1016"/>
                  </a:lnTo>
                  <a:lnTo>
                    <a:pt x="763" y="1013"/>
                  </a:lnTo>
                  <a:lnTo>
                    <a:pt x="780" y="1012"/>
                  </a:lnTo>
                  <a:lnTo>
                    <a:pt x="802" y="1012"/>
                  </a:lnTo>
                  <a:lnTo>
                    <a:pt x="822" y="1013"/>
                  </a:lnTo>
                  <a:lnTo>
                    <a:pt x="839" y="1016"/>
                  </a:lnTo>
                  <a:lnTo>
                    <a:pt x="861" y="1017"/>
                  </a:lnTo>
                  <a:lnTo>
                    <a:pt x="885" y="1020"/>
                  </a:lnTo>
                  <a:lnTo>
                    <a:pt x="911" y="1020"/>
                  </a:lnTo>
                  <a:lnTo>
                    <a:pt x="933" y="1017"/>
                  </a:lnTo>
                  <a:lnTo>
                    <a:pt x="955" y="1013"/>
                  </a:lnTo>
                  <a:lnTo>
                    <a:pt x="978" y="1008"/>
                  </a:lnTo>
                  <a:lnTo>
                    <a:pt x="995" y="998"/>
                  </a:lnTo>
                  <a:lnTo>
                    <a:pt x="1013" y="986"/>
                  </a:lnTo>
                  <a:lnTo>
                    <a:pt x="1025" y="971"/>
                  </a:lnTo>
                  <a:lnTo>
                    <a:pt x="1036" y="953"/>
                  </a:lnTo>
                  <a:lnTo>
                    <a:pt x="1042" y="936"/>
                  </a:lnTo>
                  <a:lnTo>
                    <a:pt x="1044" y="916"/>
                  </a:lnTo>
                  <a:lnTo>
                    <a:pt x="1042" y="896"/>
                  </a:lnTo>
                  <a:lnTo>
                    <a:pt x="1040" y="875"/>
                  </a:lnTo>
                  <a:lnTo>
                    <a:pt x="1042" y="852"/>
                  </a:lnTo>
                  <a:lnTo>
                    <a:pt x="1045" y="835"/>
                  </a:lnTo>
                  <a:lnTo>
                    <a:pt x="1051" y="817"/>
                  </a:lnTo>
                  <a:lnTo>
                    <a:pt x="1058" y="799"/>
                  </a:lnTo>
                  <a:lnTo>
                    <a:pt x="1069" y="787"/>
                  </a:lnTo>
                  <a:lnTo>
                    <a:pt x="1086" y="775"/>
                  </a:lnTo>
                  <a:lnTo>
                    <a:pt x="1106" y="767"/>
                  </a:lnTo>
                  <a:lnTo>
                    <a:pt x="1127" y="761"/>
                  </a:lnTo>
                  <a:lnTo>
                    <a:pt x="1147" y="755"/>
                  </a:lnTo>
                  <a:lnTo>
                    <a:pt x="1167" y="750"/>
                  </a:lnTo>
                  <a:lnTo>
                    <a:pt x="1195" y="745"/>
                  </a:lnTo>
                  <a:lnTo>
                    <a:pt x="1215" y="741"/>
                  </a:lnTo>
                  <a:lnTo>
                    <a:pt x="1237" y="734"/>
                  </a:lnTo>
                  <a:lnTo>
                    <a:pt x="1256" y="728"/>
                  </a:lnTo>
                  <a:lnTo>
                    <a:pt x="1274" y="720"/>
                  </a:lnTo>
                  <a:lnTo>
                    <a:pt x="1288" y="709"/>
                  </a:lnTo>
                  <a:lnTo>
                    <a:pt x="1301" y="698"/>
                  </a:lnTo>
                  <a:lnTo>
                    <a:pt x="1315" y="681"/>
                  </a:lnTo>
                  <a:lnTo>
                    <a:pt x="1324" y="665"/>
                  </a:lnTo>
                  <a:lnTo>
                    <a:pt x="1332" y="647"/>
                  </a:lnTo>
                  <a:lnTo>
                    <a:pt x="1336" y="623"/>
                  </a:lnTo>
                  <a:lnTo>
                    <a:pt x="1333" y="603"/>
                  </a:lnTo>
                  <a:lnTo>
                    <a:pt x="1331" y="582"/>
                  </a:lnTo>
                  <a:lnTo>
                    <a:pt x="1324" y="556"/>
                  </a:lnTo>
                  <a:lnTo>
                    <a:pt x="1318" y="528"/>
                  </a:lnTo>
                  <a:lnTo>
                    <a:pt x="1311" y="503"/>
                  </a:lnTo>
                  <a:lnTo>
                    <a:pt x="1310" y="483"/>
                  </a:lnTo>
                  <a:lnTo>
                    <a:pt x="1310" y="465"/>
                  </a:lnTo>
                  <a:lnTo>
                    <a:pt x="1313" y="439"/>
                  </a:lnTo>
                  <a:lnTo>
                    <a:pt x="1319" y="418"/>
                  </a:lnTo>
                  <a:lnTo>
                    <a:pt x="1326" y="402"/>
                  </a:lnTo>
                  <a:lnTo>
                    <a:pt x="1335" y="386"/>
                  </a:lnTo>
                  <a:lnTo>
                    <a:pt x="1348" y="369"/>
                  </a:lnTo>
                  <a:lnTo>
                    <a:pt x="1362" y="352"/>
                  </a:lnTo>
                  <a:lnTo>
                    <a:pt x="1380" y="337"/>
                  </a:lnTo>
                  <a:lnTo>
                    <a:pt x="1400" y="325"/>
                  </a:lnTo>
                  <a:lnTo>
                    <a:pt x="1418" y="319"/>
                  </a:lnTo>
                  <a:lnTo>
                    <a:pt x="1436" y="313"/>
                  </a:lnTo>
                  <a:lnTo>
                    <a:pt x="1455" y="311"/>
                  </a:lnTo>
                  <a:lnTo>
                    <a:pt x="1479" y="311"/>
                  </a:lnTo>
                  <a:lnTo>
                    <a:pt x="1502" y="311"/>
                  </a:lnTo>
                  <a:close/>
                </a:path>
              </a:pathLst>
            </a:custGeom>
            <a:solidFill>
              <a:schemeClr val="accent6">
                <a:lumMod val="60000"/>
                <a:lumOff val="40000"/>
              </a:schemeClr>
            </a:solidFill>
            <a:ln w="15875" cmpd="sng">
              <a:solidFill>
                <a:schemeClr val="bg1"/>
              </a:solidFill>
              <a:prstDash val="solid"/>
              <a:round/>
              <a:headEnd/>
              <a:tailEnd/>
            </a:ln>
          </p:spPr>
          <p:txBody>
            <a:bodyPr/>
            <a:lstStyle/>
            <a:p>
              <a:pPr algn="ctr" defTabSz="457090">
                <a:spcBef>
                  <a:spcPts val="600"/>
                </a:spcBef>
                <a:defRPr/>
              </a:pPr>
              <a:endParaRPr lang="da-DK" sz="1200" dirty="0">
                <a:latin typeface="Arial" panose="020B0604020202020204" pitchFamily="34" charset="0"/>
                <a:ea typeface="ＭＳ Ｐゴシック" panose="020B0600070205080204" pitchFamily="34" charset="-128"/>
                <a:cs typeface="+mn-cs"/>
              </a:endParaRPr>
            </a:p>
          </p:txBody>
        </p:sp>
        <p:sp>
          <p:nvSpPr>
            <p:cNvPr id="35849" name="TextBox 15"/>
            <p:cNvSpPr txBox="1">
              <a:spLocks noChangeArrowheads="1"/>
            </p:cNvSpPr>
            <p:nvPr/>
          </p:nvSpPr>
          <p:spPr bwMode="auto">
            <a:xfrm>
              <a:off x="784225" y="996951"/>
              <a:ext cx="3430609" cy="1530401"/>
            </a:xfrm>
            <a:prstGeom prst="rect">
              <a:avLst/>
            </a:prstGeom>
            <a:noFill/>
            <a:ln>
              <a:noFill/>
            </a:ln>
            <a:extLst/>
          </p:spPr>
          <p:txBody>
            <a:bodyPr wrap="square" lIns="72000" tIns="72000" rIns="72000" bIns="7200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457090">
                <a:defRPr/>
              </a:pPr>
              <a:r>
                <a:rPr lang="da-DK" sz="4500" b="1" dirty="0">
                  <a:latin typeface="+mj-lt"/>
                </a:rPr>
                <a:t>Skab </a:t>
              </a:r>
              <a:endParaRPr lang="da-DK" sz="4500" b="1" dirty="0" smtClean="0">
                <a:latin typeface="+mj-lt"/>
              </a:endParaRPr>
            </a:p>
            <a:p>
              <a:pPr algn="ctr" defTabSz="457090">
                <a:defRPr/>
              </a:pPr>
              <a:r>
                <a:rPr lang="da-DK" sz="4500" b="1" dirty="0" smtClean="0">
                  <a:latin typeface="+mj-lt"/>
                </a:rPr>
                <a:t>mening</a:t>
              </a:r>
              <a:endParaRPr lang="da-DK" sz="4500" b="1" dirty="0">
                <a:latin typeface="+mj-lt"/>
              </a:endParaRPr>
            </a:p>
          </p:txBody>
        </p:sp>
      </p:grpSp>
      <p:grpSp>
        <p:nvGrpSpPr>
          <p:cNvPr id="4" name="Grupper 3"/>
          <p:cNvGrpSpPr>
            <a:grpSpLocks/>
          </p:cNvGrpSpPr>
          <p:nvPr/>
        </p:nvGrpSpPr>
        <p:grpSpPr bwMode="auto">
          <a:xfrm>
            <a:off x="4598988" y="1397150"/>
            <a:ext cx="3899915" cy="3005094"/>
            <a:chOff x="4598988" y="887457"/>
            <a:chExt cx="3899915" cy="3005094"/>
          </a:xfrm>
        </p:grpSpPr>
        <p:sp>
          <p:nvSpPr>
            <p:cNvPr id="13" name="Freeform 5"/>
            <p:cNvSpPr>
              <a:spLocks/>
            </p:cNvSpPr>
            <p:nvPr/>
          </p:nvSpPr>
          <p:spPr bwMode="auto">
            <a:xfrm>
              <a:off x="4598988" y="908051"/>
              <a:ext cx="3851275" cy="2984500"/>
            </a:xfrm>
            <a:custGeom>
              <a:avLst/>
              <a:gdLst/>
              <a:ahLst/>
              <a:cxnLst>
                <a:cxn ang="0">
                  <a:pos x="0" y="0"/>
                </a:cxn>
                <a:cxn ang="0">
                  <a:pos x="1491" y="1193"/>
                </a:cxn>
                <a:cxn ang="0">
                  <a:pos x="1358" y="1203"/>
                </a:cxn>
                <a:cxn ang="0">
                  <a:pos x="1354" y="1230"/>
                </a:cxn>
                <a:cxn ang="0">
                  <a:pos x="1361" y="1263"/>
                </a:cxn>
                <a:cxn ang="0">
                  <a:pos x="1371" y="1303"/>
                </a:cxn>
                <a:cxn ang="0">
                  <a:pos x="1378" y="1341"/>
                </a:cxn>
                <a:cxn ang="0">
                  <a:pos x="1375" y="1377"/>
                </a:cxn>
                <a:cxn ang="0">
                  <a:pos x="1365" y="1413"/>
                </a:cxn>
                <a:cxn ang="0">
                  <a:pos x="1340" y="1442"/>
                </a:cxn>
                <a:cxn ang="0">
                  <a:pos x="1313" y="1466"/>
                </a:cxn>
                <a:cxn ang="0">
                  <a:pos x="1279" y="1482"/>
                </a:cxn>
                <a:cxn ang="0">
                  <a:pos x="1237" y="1492"/>
                </a:cxn>
                <a:cxn ang="0">
                  <a:pos x="1199" y="1493"/>
                </a:cxn>
                <a:cxn ang="0">
                  <a:pos x="1167" y="1489"/>
                </a:cxn>
                <a:cxn ang="0">
                  <a:pos x="1133" y="1478"/>
                </a:cxn>
                <a:cxn ang="0">
                  <a:pos x="1106" y="1460"/>
                </a:cxn>
                <a:cxn ang="0">
                  <a:pos x="1080" y="1432"/>
                </a:cxn>
                <a:cxn ang="0">
                  <a:pos x="1059" y="1401"/>
                </a:cxn>
                <a:cxn ang="0">
                  <a:pos x="1048" y="1359"/>
                </a:cxn>
                <a:cxn ang="0">
                  <a:pos x="1053" y="1316"/>
                </a:cxn>
                <a:cxn ang="0">
                  <a:pos x="1063" y="1273"/>
                </a:cxn>
                <a:cxn ang="0">
                  <a:pos x="1072" y="1231"/>
                </a:cxn>
                <a:cxn ang="0">
                  <a:pos x="1071" y="1211"/>
                </a:cxn>
                <a:cxn ang="0">
                  <a:pos x="818" y="1200"/>
                </a:cxn>
                <a:cxn ang="0">
                  <a:pos x="821" y="1130"/>
                </a:cxn>
                <a:cxn ang="0">
                  <a:pos x="816" y="1083"/>
                </a:cxn>
                <a:cxn ang="0">
                  <a:pos x="805" y="1055"/>
                </a:cxn>
                <a:cxn ang="0">
                  <a:pos x="785" y="1033"/>
                </a:cxn>
                <a:cxn ang="0">
                  <a:pos x="756" y="1018"/>
                </a:cxn>
                <a:cxn ang="0">
                  <a:pos x="721" y="1014"/>
                </a:cxn>
                <a:cxn ang="0">
                  <a:pos x="671" y="1017"/>
                </a:cxn>
                <a:cxn ang="0">
                  <a:pos x="623" y="1021"/>
                </a:cxn>
                <a:cxn ang="0">
                  <a:pos x="574" y="1021"/>
                </a:cxn>
                <a:cxn ang="0">
                  <a:pos x="524" y="1011"/>
                </a:cxn>
                <a:cxn ang="0">
                  <a:pos x="487" y="989"/>
                </a:cxn>
                <a:cxn ang="0">
                  <a:pos x="465" y="958"/>
                </a:cxn>
                <a:cxn ang="0">
                  <a:pos x="456" y="917"/>
                </a:cxn>
                <a:cxn ang="0">
                  <a:pos x="457" y="870"/>
                </a:cxn>
                <a:cxn ang="0">
                  <a:pos x="451" y="828"/>
                </a:cxn>
                <a:cxn ang="0">
                  <a:pos x="440" y="801"/>
                </a:cxn>
                <a:cxn ang="0">
                  <a:pos x="425" y="784"/>
                </a:cxn>
                <a:cxn ang="0">
                  <a:pos x="388" y="766"/>
                </a:cxn>
                <a:cxn ang="0">
                  <a:pos x="341" y="753"/>
                </a:cxn>
                <a:cxn ang="0">
                  <a:pos x="287" y="744"/>
                </a:cxn>
                <a:cxn ang="0">
                  <a:pos x="247" y="731"/>
                </a:cxn>
                <a:cxn ang="0">
                  <a:pos x="212" y="711"/>
                </a:cxn>
                <a:cxn ang="0">
                  <a:pos x="184" y="683"/>
                </a:cxn>
                <a:cxn ang="0">
                  <a:pos x="166" y="648"/>
                </a:cxn>
                <a:cxn ang="0">
                  <a:pos x="163" y="609"/>
                </a:cxn>
                <a:cxn ang="0">
                  <a:pos x="174" y="567"/>
                </a:cxn>
                <a:cxn ang="0">
                  <a:pos x="183" y="519"/>
                </a:cxn>
                <a:cxn ang="0">
                  <a:pos x="190" y="474"/>
                </a:cxn>
                <a:cxn ang="0">
                  <a:pos x="183" y="428"/>
                </a:cxn>
                <a:cxn ang="0">
                  <a:pos x="164" y="387"/>
                </a:cxn>
                <a:cxn ang="0">
                  <a:pos x="146" y="362"/>
                </a:cxn>
                <a:cxn ang="0">
                  <a:pos x="123" y="339"/>
                </a:cxn>
                <a:cxn ang="0">
                  <a:pos x="96" y="323"/>
                </a:cxn>
                <a:cxn ang="0">
                  <a:pos x="61" y="313"/>
                </a:cxn>
                <a:cxn ang="0">
                  <a:pos x="19" y="311"/>
                </a:cxn>
              </a:cxnLst>
              <a:rect l="0" t="0" r="r" b="b"/>
              <a:pathLst>
                <a:path w="1492" h="1493">
                  <a:moveTo>
                    <a:pt x="0" y="311"/>
                  </a:moveTo>
                  <a:lnTo>
                    <a:pt x="0" y="0"/>
                  </a:lnTo>
                  <a:lnTo>
                    <a:pt x="1492" y="0"/>
                  </a:lnTo>
                  <a:lnTo>
                    <a:pt x="1491" y="1193"/>
                  </a:lnTo>
                  <a:lnTo>
                    <a:pt x="1364" y="1192"/>
                  </a:lnTo>
                  <a:lnTo>
                    <a:pt x="1358" y="1203"/>
                  </a:lnTo>
                  <a:lnTo>
                    <a:pt x="1354" y="1218"/>
                  </a:lnTo>
                  <a:lnTo>
                    <a:pt x="1354" y="1230"/>
                  </a:lnTo>
                  <a:lnTo>
                    <a:pt x="1356" y="1244"/>
                  </a:lnTo>
                  <a:lnTo>
                    <a:pt x="1361" y="1263"/>
                  </a:lnTo>
                  <a:lnTo>
                    <a:pt x="1366" y="1287"/>
                  </a:lnTo>
                  <a:lnTo>
                    <a:pt x="1371" y="1303"/>
                  </a:lnTo>
                  <a:lnTo>
                    <a:pt x="1375" y="1323"/>
                  </a:lnTo>
                  <a:lnTo>
                    <a:pt x="1378" y="1341"/>
                  </a:lnTo>
                  <a:lnTo>
                    <a:pt x="1378" y="1360"/>
                  </a:lnTo>
                  <a:lnTo>
                    <a:pt x="1375" y="1377"/>
                  </a:lnTo>
                  <a:lnTo>
                    <a:pt x="1371" y="1396"/>
                  </a:lnTo>
                  <a:lnTo>
                    <a:pt x="1365" y="1413"/>
                  </a:lnTo>
                  <a:lnTo>
                    <a:pt x="1354" y="1426"/>
                  </a:lnTo>
                  <a:lnTo>
                    <a:pt x="1340" y="1442"/>
                  </a:lnTo>
                  <a:lnTo>
                    <a:pt x="1326" y="1454"/>
                  </a:lnTo>
                  <a:lnTo>
                    <a:pt x="1313" y="1466"/>
                  </a:lnTo>
                  <a:lnTo>
                    <a:pt x="1297" y="1476"/>
                  </a:lnTo>
                  <a:lnTo>
                    <a:pt x="1279" y="1482"/>
                  </a:lnTo>
                  <a:lnTo>
                    <a:pt x="1257" y="1489"/>
                  </a:lnTo>
                  <a:lnTo>
                    <a:pt x="1237" y="1492"/>
                  </a:lnTo>
                  <a:lnTo>
                    <a:pt x="1218" y="1493"/>
                  </a:lnTo>
                  <a:lnTo>
                    <a:pt x="1199" y="1493"/>
                  </a:lnTo>
                  <a:lnTo>
                    <a:pt x="1181" y="1492"/>
                  </a:lnTo>
                  <a:lnTo>
                    <a:pt x="1167" y="1489"/>
                  </a:lnTo>
                  <a:lnTo>
                    <a:pt x="1150" y="1484"/>
                  </a:lnTo>
                  <a:lnTo>
                    <a:pt x="1133" y="1478"/>
                  </a:lnTo>
                  <a:lnTo>
                    <a:pt x="1120" y="1470"/>
                  </a:lnTo>
                  <a:lnTo>
                    <a:pt x="1106" y="1460"/>
                  </a:lnTo>
                  <a:lnTo>
                    <a:pt x="1093" y="1446"/>
                  </a:lnTo>
                  <a:lnTo>
                    <a:pt x="1080" y="1432"/>
                  </a:lnTo>
                  <a:lnTo>
                    <a:pt x="1068" y="1417"/>
                  </a:lnTo>
                  <a:lnTo>
                    <a:pt x="1059" y="1401"/>
                  </a:lnTo>
                  <a:lnTo>
                    <a:pt x="1053" y="1381"/>
                  </a:lnTo>
                  <a:lnTo>
                    <a:pt x="1048" y="1359"/>
                  </a:lnTo>
                  <a:lnTo>
                    <a:pt x="1048" y="1337"/>
                  </a:lnTo>
                  <a:lnTo>
                    <a:pt x="1053" y="1316"/>
                  </a:lnTo>
                  <a:lnTo>
                    <a:pt x="1058" y="1295"/>
                  </a:lnTo>
                  <a:lnTo>
                    <a:pt x="1063" y="1273"/>
                  </a:lnTo>
                  <a:lnTo>
                    <a:pt x="1070" y="1249"/>
                  </a:lnTo>
                  <a:lnTo>
                    <a:pt x="1072" y="1231"/>
                  </a:lnTo>
                  <a:lnTo>
                    <a:pt x="1072" y="1220"/>
                  </a:lnTo>
                  <a:lnTo>
                    <a:pt x="1071" y="1211"/>
                  </a:lnTo>
                  <a:lnTo>
                    <a:pt x="1067" y="1200"/>
                  </a:lnTo>
                  <a:lnTo>
                    <a:pt x="818" y="1200"/>
                  </a:lnTo>
                  <a:lnTo>
                    <a:pt x="822" y="1155"/>
                  </a:lnTo>
                  <a:lnTo>
                    <a:pt x="821" y="1130"/>
                  </a:lnTo>
                  <a:lnTo>
                    <a:pt x="818" y="1106"/>
                  </a:lnTo>
                  <a:lnTo>
                    <a:pt x="816" y="1083"/>
                  </a:lnTo>
                  <a:lnTo>
                    <a:pt x="812" y="1069"/>
                  </a:lnTo>
                  <a:lnTo>
                    <a:pt x="805" y="1055"/>
                  </a:lnTo>
                  <a:lnTo>
                    <a:pt x="798" y="1043"/>
                  </a:lnTo>
                  <a:lnTo>
                    <a:pt x="785" y="1033"/>
                  </a:lnTo>
                  <a:lnTo>
                    <a:pt x="770" y="1023"/>
                  </a:lnTo>
                  <a:lnTo>
                    <a:pt x="756" y="1018"/>
                  </a:lnTo>
                  <a:lnTo>
                    <a:pt x="743" y="1015"/>
                  </a:lnTo>
                  <a:lnTo>
                    <a:pt x="721" y="1014"/>
                  </a:lnTo>
                  <a:lnTo>
                    <a:pt x="695" y="1014"/>
                  </a:lnTo>
                  <a:lnTo>
                    <a:pt x="671" y="1017"/>
                  </a:lnTo>
                  <a:lnTo>
                    <a:pt x="644" y="1018"/>
                  </a:lnTo>
                  <a:lnTo>
                    <a:pt x="623" y="1021"/>
                  </a:lnTo>
                  <a:lnTo>
                    <a:pt x="596" y="1022"/>
                  </a:lnTo>
                  <a:lnTo>
                    <a:pt x="574" y="1021"/>
                  </a:lnTo>
                  <a:lnTo>
                    <a:pt x="554" y="1018"/>
                  </a:lnTo>
                  <a:lnTo>
                    <a:pt x="524" y="1011"/>
                  </a:lnTo>
                  <a:lnTo>
                    <a:pt x="505" y="1002"/>
                  </a:lnTo>
                  <a:lnTo>
                    <a:pt x="487" y="989"/>
                  </a:lnTo>
                  <a:lnTo>
                    <a:pt x="475" y="974"/>
                  </a:lnTo>
                  <a:lnTo>
                    <a:pt x="465" y="958"/>
                  </a:lnTo>
                  <a:lnTo>
                    <a:pt x="457" y="938"/>
                  </a:lnTo>
                  <a:lnTo>
                    <a:pt x="456" y="917"/>
                  </a:lnTo>
                  <a:lnTo>
                    <a:pt x="456" y="890"/>
                  </a:lnTo>
                  <a:lnTo>
                    <a:pt x="457" y="870"/>
                  </a:lnTo>
                  <a:lnTo>
                    <a:pt x="456" y="850"/>
                  </a:lnTo>
                  <a:lnTo>
                    <a:pt x="451" y="828"/>
                  </a:lnTo>
                  <a:lnTo>
                    <a:pt x="447" y="814"/>
                  </a:lnTo>
                  <a:lnTo>
                    <a:pt x="440" y="801"/>
                  </a:lnTo>
                  <a:lnTo>
                    <a:pt x="432" y="792"/>
                  </a:lnTo>
                  <a:lnTo>
                    <a:pt x="425" y="784"/>
                  </a:lnTo>
                  <a:lnTo>
                    <a:pt x="408" y="776"/>
                  </a:lnTo>
                  <a:lnTo>
                    <a:pt x="388" y="766"/>
                  </a:lnTo>
                  <a:lnTo>
                    <a:pt x="366" y="760"/>
                  </a:lnTo>
                  <a:lnTo>
                    <a:pt x="341" y="753"/>
                  </a:lnTo>
                  <a:lnTo>
                    <a:pt x="315" y="748"/>
                  </a:lnTo>
                  <a:lnTo>
                    <a:pt x="287" y="744"/>
                  </a:lnTo>
                  <a:lnTo>
                    <a:pt x="268" y="737"/>
                  </a:lnTo>
                  <a:lnTo>
                    <a:pt x="247" y="731"/>
                  </a:lnTo>
                  <a:lnTo>
                    <a:pt x="227" y="723"/>
                  </a:lnTo>
                  <a:lnTo>
                    <a:pt x="212" y="711"/>
                  </a:lnTo>
                  <a:lnTo>
                    <a:pt x="196" y="696"/>
                  </a:lnTo>
                  <a:lnTo>
                    <a:pt x="184" y="683"/>
                  </a:lnTo>
                  <a:lnTo>
                    <a:pt x="174" y="667"/>
                  </a:lnTo>
                  <a:lnTo>
                    <a:pt x="166" y="648"/>
                  </a:lnTo>
                  <a:lnTo>
                    <a:pt x="163" y="628"/>
                  </a:lnTo>
                  <a:lnTo>
                    <a:pt x="163" y="609"/>
                  </a:lnTo>
                  <a:lnTo>
                    <a:pt x="167" y="592"/>
                  </a:lnTo>
                  <a:lnTo>
                    <a:pt x="174" y="567"/>
                  </a:lnTo>
                  <a:lnTo>
                    <a:pt x="180" y="542"/>
                  </a:lnTo>
                  <a:lnTo>
                    <a:pt x="183" y="519"/>
                  </a:lnTo>
                  <a:lnTo>
                    <a:pt x="188" y="496"/>
                  </a:lnTo>
                  <a:lnTo>
                    <a:pt x="190" y="474"/>
                  </a:lnTo>
                  <a:lnTo>
                    <a:pt x="188" y="450"/>
                  </a:lnTo>
                  <a:lnTo>
                    <a:pt x="183" y="428"/>
                  </a:lnTo>
                  <a:lnTo>
                    <a:pt x="175" y="407"/>
                  </a:lnTo>
                  <a:lnTo>
                    <a:pt x="164" y="387"/>
                  </a:lnTo>
                  <a:lnTo>
                    <a:pt x="153" y="371"/>
                  </a:lnTo>
                  <a:lnTo>
                    <a:pt x="146" y="362"/>
                  </a:lnTo>
                  <a:lnTo>
                    <a:pt x="135" y="350"/>
                  </a:lnTo>
                  <a:lnTo>
                    <a:pt x="123" y="339"/>
                  </a:lnTo>
                  <a:lnTo>
                    <a:pt x="111" y="331"/>
                  </a:lnTo>
                  <a:lnTo>
                    <a:pt x="96" y="323"/>
                  </a:lnTo>
                  <a:lnTo>
                    <a:pt x="80" y="318"/>
                  </a:lnTo>
                  <a:lnTo>
                    <a:pt x="61" y="313"/>
                  </a:lnTo>
                  <a:lnTo>
                    <a:pt x="39" y="311"/>
                  </a:lnTo>
                  <a:lnTo>
                    <a:pt x="19" y="311"/>
                  </a:lnTo>
                  <a:lnTo>
                    <a:pt x="0" y="311"/>
                  </a:lnTo>
                  <a:close/>
                </a:path>
              </a:pathLst>
            </a:custGeom>
            <a:solidFill>
              <a:schemeClr val="accent6">
                <a:lumMod val="60000"/>
                <a:lumOff val="40000"/>
              </a:schemeClr>
            </a:solidFill>
            <a:ln w="15875" cmpd="sng">
              <a:solidFill>
                <a:schemeClr val="bg1"/>
              </a:solidFill>
              <a:prstDash val="solid"/>
              <a:round/>
              <a:headEnd/>
              <a:tailEnd/>
            </a:ln>
          </p:spPr>
          <p:txBody>
            <a:bodyPr/>
            <a:lstStyle/>
            <a:p>
              <a:pPr defTabSz="457090">
                <a:spcBef>
                  <a:spcPts val="600"/>
                </a:spcBef>
                <a:defRPr/>
              </a:pPr>
              <a:endParaRPr lang="da-DK" sz="1200" dirty="0">
                <a:latin typeface="Arial" panose="020B0604020202020204" pitchFamily="34" charset="0"/>
                <a:ea typeface="ＭＳ Ｐゴシック" panose="020B0600070205080204" pitchFamily="34" charset="-128"/>
                <a:cs typeface="+mn-cs"/>
              </a:endParaRPr>
            </a:p>
          </p:txBody>
        </p:sp>
        <p:sp>
          <p:nvSpPr>
            <p:cNvPr id="35850" name="Rectangle 16"/>
            <p:cNvSpPr>
              <a:spLocks noChangeArrowheads="1"/>
            </p:cNvSpPr>
            <p:nvPr/>
          </p:nvSpPr>
          <p:spPr bwMode="auto">
            <a:xfrm>
              <a:off x="5079696" y="887457"/>
              <a:ext cx="3419207" cy="1530401"/>
            </a:xfrm>
            <a:prstGeom prst="rect">
              <a:avLst/>
            </a:prstGeom>
            <a:noFill/>
            <a:ln>
              <a:noFill/>
            </a:ln>
            <a:extLst/>
          </p:spPr>
          <p:txBody>
            <a:bodyPr wrap="square" lIns="72000" tIns="72000" rIns="72000" bIns="72000">
              <a:spAutoFit/>
            </a:bodyPr>
            <a:lstStyle/>
            <a:p>
              <a:pPr algn="ctr" defTabSz="457090">
                <a:defRPr/>
              </a:pPr>
              <a:r>
                <a:rPr lang="da-DK" sz="4500" b="1" dirty="0">
                  <a:latin typeface="+mj-lt"/>
                </a:rPr>
                <a:t>Styr processen </a:t>
              </a:r>
            </a:p>
          </p:txBody>
        </p:sp>
      </p:grpSp>
      <p:grpSp>
        <p:nvGrpSpPr>
          <p:cNvPr id="6" name="Grupper 5"/>
          <p:cNvGrpSpPr>
            <a:grpSpLocks/>
          </p:cNvGrpSpPr>
          <p:nvPr/>
        </p:nvGrpSpPr>
        <p:grpSpPr bwMode="auto">
          <a:xfrm>
            <a:off x="722313" y="3306706"/>
            <a:ext cx="3852862" cy="2984500"/>
            <a:chOff x="722313" y="2786064"/>
            <a:chExt cx="3852862" cy="2984500"/>
          </a:xfrm>
        </p:grpSpPr>
        <p:sp>
          <p:nvSpPr>
            <p:cNvPr id="15" name="Freeform 7"/>
            <p:cNvSpPr>
              <a:spLocks/>
            </p:cNvSpPr>
            <p:nvPr/>
          </p:nvSpPr>
          <p:spPr bwMode="auto">
            <a:xfrm>
              <a:off x="722313" y="2786064"/>
              <a:ext cx="3852862" cy="2984500"/>
            </a:xfrm>
            <a:custGeom>
              <a:avLst/>
              <a:gdLst/>
              <a:ahLst/>
              <a:cxnLst>
                <a:cxn ang="0">
                  <a:pos x="1493" y="1493"/>
                </a:cxn>
                <a:cxn ang="0">
                  <a:pos x="0" y="301"/>
                </a:cxn>
                <a:cxn ang="0">
                  <a:pos x="135" y="290"/>
                </a:cxn>
                <a:cxn ang="0">
                  <a:pos x="139" y="263"/>
                </a:cxn>
                <a:cxn ang="0">
                  <a:pos x="132" y="230"/>
                </a:cxn>
                <a:cxn ang="0">
                  <a:pos x="122" y="190"/>
                </a:cxn>
                <a:cxn ang="0">
                  <a:pos x="115" y="152"/>
                </a:cxn>
                <a:cxn ang="0">
                  <a:pos x="117" y="116"/>
                </a:cxn>
                <a:cxn ang="0">
                  <a:pos x="128" y="80"/>
                </a:cxn>
                <a:cxn ang="0">
                  <a:pos x="153" y="51"/>
                </a:cxn>
                <a:cxn ang="0">
                  <a:pos x="180" y="27"/>
                </a:cxn>
                <a:cxn ang="0">
                  <a:pos x="214" y="9"/>
                </a:cxn>
                <a:cxn ang="0">
                  <a:pos x="256" y="1"/>
                </a:cxn>
                <a:cxn ang="0">
                  <a:pos x="294" y="0"/>
                </a:cxn>
                <a:cxn ang="0">
                  <a:pos x="326" y="4"/>
                </a:cxn>
                <a:cxn ang="0">
                  <a:pos x="360" y="15"/>
                </a:cxn>
                <a:cxn ang="0">
                  <a:pos x="387" y="33"/>
                </a:cxn>
                <a:cxn ang="0">
                  <a:pos x="413" y="61"/>
                </a:cxn>
                <a:cxn ang="0">
                  <a:pos x="434" y="92"/>
                </a:cxn>
                <a:cxn ang="0">
                  <a:pos x="445" y="134"/>
                </a:cxn>
                <a:cxn ang="0">
                  <a:pos x="440" y="177"/>
                </a:cxn>
                <a:cxn ang="0">
                  <a:pos x="430" y="220"/>
                </a:cxn>
                <a:cxn ang="0">
                  <a:pos x="420" y="262"/>
                </a:cxn>
                <a:cxn ang="0">
                  <a:pos x="422" y="282"/>
                </a:cxn>
                <a:cxn ang="0">
                  <a:pos x="673" y="293"/>
                </a:cxn>
                <a:cxn ang="0">
                  <a:pos x="667" y="371"/>
                </a:cxn>
                <a:cxn ang="0">
                  <a:pos x="669" y="418"/>
                </a:cxn>
                <a:cxn ang="0">
                  <a:pos x="676" y="466"/>
                </a:cxn>
                <a:cxn ang="0">
                  <a:pos x="693" y="495"/>
                </a:cxn>
                <a:cxn ang="0">
                  <a:pos x="720" y="516"/>
                </a:cxn>
                <a:cxn ang="0">
                  <a:pos x="754" y="526"/>
                </a:cxn>
                <a:cxn ang="0">
                  <a:pos x="792" y="527"/>
                </a:cxn>
                <a:cxn ang="0">
                  <a:pos x="830" y="523"/>
                </a:cxn>
                <a:cxn ang="0">
                  <a:pos x="877" y="518"/>
                </a:cxn>
                <a:cxn ang="0">
                  <a:pos x="925" y="520"/>
                </a:cxn>
                <a:cxn ang="0">
                  <a:pos x="969" y="532"/>
                </a:cxn>
                <a:cxn ang="0">
                  <a:pos x="1005" y="554"/>
                </a:cxn>
                <a:cxn ang="0">
                  <a:pos x="1027" y="585"/>
                </a:cxn>
                <a:cxn ang="0">
                  <a:pos x="1036" y="623"/>
                </a:cxn>
                <a:cxn ang="0">
                  <a:pos x="1032" y="665"/>
                </a:cxn>
                <a:cxn ang="0">
                  <a:pos x="1036" y="705"/>
                </a:cxn>
                <a:cxn ang="0">
                  <a:pos x="1050" y="740"/>
                </a:cxn>
                <a:cxn ang="0">
                  <a:pos x="1076" y="764"/>
                </a:cxn>
                <a:cxn ang="0">
                  <a:pos x="1119" y="778"/>
                </a:cxn>
                <a:cxn ang="0">
                  <a:pos x="1159" y="789"/>
                </a:cxn>
                <a:cxn ang="0">
                  <a:pos x="1207" y="798"/>
                </a:cxn>
                <a:cxn ang="0">
                  <a:pos x="1247" y="812"/>
                </a:cxn>
                <a:cxn ang="0">
                  <a:pos x="1279" y="830"/>
                </a:cxn>
                <a:cxn ang="0">
                  <a:pos x="1307" y="858"/>
                </a:cxn>
                <a:cxn ang="0">
                  <a:pos x="1323" y="892"/>
                </a:cxn>
                <a:cxn ang="0">
                  <a:pos x="1325" y="938"/>
                </a:cxn>
                <a:cxn ang="0">
                  <a:pos x="1316" y="983"/>
                </a:cxn>
                <a:cxn ang="0">
                  <a:pos x="1303" y="1037"/>
                </a:cxn>
                <a:cxn ang="0">
                  <a:pos x="1300" y="1075"/>
                </a:cxn>
                <a:cxn ang="0">
                  <a:pos x="1309" y="1122"/>
                </a:cxn>
                <a:cxn ang="0">
                  <a:pos x="1326" y="1154"/>
                </a:cxn>
                <a:cxn ang="0">
                  <a:pos x="1353" y="1188"/>
                </a:cxn>
                <a:cxn ang="0">
                  <a:pos x="1389" y="1215"/>
                </a:cxn>
                <a:cxn ang="0">
                  <a:pos x="1427" y="1227"/>
                </a:cxn>
                <a:cxn ang="0">
                  <a:pos x="1470" y="1231"/>
                </a:cxn>
              </a:cxnLst>
              <a:rect l="0" t="0" r="r" b="b"/>
              <a:pathLst>
                <a:path w="1493" h="1493">
                  <a:moveTo>
                    <a:pt x="1493" y="1230"/>
                  </a:moveTo>
                  <a:lnTo>
                    <a:pt x="1493" y="1493"/>
                  </a:lnTo>
                  <a:lnTo>
                    <a:pt x="0" y="1493"/>
                  </a:lnTo>
                  <a:lnTo>
                    <a:pt x="0" y="301"/>
                  </a:lnTo>
                  <a:lnTo>
                    <a:pt x="129" y="301"/>
                  </a:lnTo>
                  <a:lnTo>
                    <a:pt x="135" y="290"/>
                  </a:lnTo>
                  <a:lnTo>
                    <a:pt x="139" y="275"/>
                  </a:lnTo>
                  <a:lnTo>
                    <a:pt x="139" y="263"/>
                  </a:lnTo>
                  <a:lnTo>
                    <a:pt x="137" y="249"/>
                  </a:lnTo>
                  <a:lnTo>
                    <a:pt x="132" y="230"/>
                  </a:lnTo>
                  <a:lnTo>
                    <a:pt x="127" y="206"/>
                  </a:lnTo>
                  <a:lnTo>
                    <a:pt x="122" y="190"/>
                  </a:lnTo>
                  <a:lnTo>
                    <a:pt x="117" y="170"/>
                  </a:lnTo>
                  <a:lnTo>
                    <a:pt x="115" y="152"/>
                  </a:lnTo>
                  <a:lnTo>
                    <a:pt x="115" y="133"/>
                  </a:lnTo>
                  <a:lnTo>
                    <a:pt x="117" y="116"/>
                  </a:lnTo>
                  <a:lnTo>
                    <a:pt x="122" y="97"/>
                  </a:lnTo>
                  <a:lnTo>
                    <a:pt x="128" y="80"/>
                  </a:lnTo>
                  <a:lnTo>
                    <a:pt x="139" y="67"/>
                  </a:lnTo>
                  <a:lnTo>
                    <a:pt x="153" y="51"/>
                  </a:lnTo>
                  <a:lnTo>
                    <a:pt x="166" y="39"/>
                  </a:lnTo>
                  <a:lnTo>
                    <a:pt x="180" y="27"/>
                  </a:lnTo>
                  <a:lnTo>
                    <a:pt x="196" y="17"/>
                  </a:lnTo>
                  <a:lnTo>
                    <a:pt x="214" y="9"/>
                  </a:lnTo>
                  <a:lnTo>
                    <a:pt x="234" y="4"/>
                  </a:lnTo>
                  <a:lnTo>
                    <a:pt x="256" y="1"/>
                  </a:lnTo>
                  <a:lnTo>
                    <a:pt x="275" y="0"/>
                  </a:lnTo>
                  <a:lnTo>
                    <a:pt x="294" y="0"/>
                  </a:lnTo>
                  <a:lnTo>
                    <a:pt x="312" y="1"/>
                  </a:lnTo>
                  <a:lnTo>
                    <a:pt x="326" y="4"/>
                  </a:lnTo>
                  <a:lnTo>
                    <a:pt x="343" y="9"/>
                  </a:lnTo>
                  <a:lnTo>
                    <a:pt x="360" y="15"/>
                  </a:lnTo>
                  <a:lnTo>
                    <a:pt x="373" y="23"/>
                  </a:lnTo>
                  <a:lnTo>
                    <a:pt x="387" y="33"/>
                  </a:lnTo>
                  <a:lnTo>
                    <a:pt x="400" y="47"/>
                  </a:lnTo>
                  <a:lnTo>
                    <a:pt x="413" y="61"/>
                  </a:lnTo>
                  <a:lnTo>
                    <a:pt x="425" y="76"/>
                  </a:lnTo>
                  <a:lnTo>
                    <a:pt x="434" y="92"/>
                  </a:lnTo>
                  <a:lnTo>
                    <a:pt x="440" y="112"/>
                  </a:lnTo>
                  <a:lnTo>
                    <a:pt x="445" y="134"/>
                  </a:lnTo>
                  <a:lnTo>
                    <a:pt x="445" y="156"/>
                  </a:lnTo>
                  <a:lnTo>
                    <a:pt x="440" y="177"/>
                  </a:lnTo>
                  <a:lnTo>
                    <a:pt x="435" y="198"/>
                  </a:lnTo>
                  <a:lnTo>
                    <a:pt x="430" y="220"/>
                  </a:lnTo>
                  <a:lnTo>
                    <a:pt x="423" y="244"/>
                  </a:lnTo>
                  <a:lnTo>
                    <a:pt x="420" y="262"/>
                  </a:lnTo>
                  <a:lnTo>
                    <a:pt x="420" y="273"/>
                  </a:lnTo>
                  <a:lnTo>
                    <a:pt x="422" y="282"/>
                  </a:lnTo>
                  <a:lnTo>
                    <a:pt x="426" y="293"/>
                  </a:lnTo>
                  <a:lnTo>
                    <a:pt x="673" y="293"/>
                  </a:lnTo>
                  <a:lnTo>
                    <a:pt x="668" y="342"/>
                  </a:lnTo>
                  <a:lnTo>
                    <a:pt x="667" y="371"/>
                  </a:lnTo>
                  <a:lnTo>
                    <a:pt x="668" y="395"/>
                  </a:lnTo>
                  <a:lnTo>
                    <a:pt x="669" y="418"/>
                  </a:lnTo>
                  <a:lnTo>
                    <a:pt x="672" y="442"/>
                  </a:lnTo>
                  <a:lnTo>
                    <a:pt x="676" y="466"/>
                  </a:lnTo>
                  <a:lnTo>
                    <a:pt x="684" y="482"/>
                  </a:lnTo>
                  <a:lnTo>
                    <a:pt x="693" y="495"/>
                  </a:lnTo>
                  <a:lnTo>
                    <a:pt x="704" y="507"/>
                  </a:lnTo>
                  <a:lnTo>
                    <a:pt x="720" y="516"/>
                  </a:lnTo>
                  <a:lnTo>
                    <a:pt x="737" y="523"/>
                  </a:lnTo>
                  <a:lnTo>
                    <a:pt x="754" y="526"/>
                  </a:lnTo>
                  <a:lnTo>
                    <a:pt x="772" y="527"/>
                  </a:lnTo>
                  <a:lnTo>
                    <a:pt x="792" y="527"/>
                  </a:lnTo>
                  <a:lnTo>
                    <a:pt x="814" y="524"/>
                  </a:lnTo>
                  <a:lnTo>
                    <a:pt x="830" y="523"/>
                  </a:lnTo>
                  <a:lnTo>
                    <a:pt x="853" y="520"/>
                  </a:lnTo>
                  <a:lnTo>
                    <a:pt x="877" y="518"/>
                  </a:lnTo>
                  <a:lnTo>
                    <a:pt x="903" y="518"/>
                  </a:lnTo>
                  <a:lnTo>
                    <a:pt x="925" y="520"/>
                  </a:lnTo>
                  <a:lnTo>
                    <a:pt x="947" y="524"/>
                  </a:lnTo>
                  <a:lnTo>
                    <a:pt x="969" y="532"/>
                  </a:lnTo>
                  <a:lnTo>
                    <a:pt x="987" y="540"/>
                  </a:lnTo>
                  <a:lnTo>
                    <a:pt x="1005" y="554"/>
                  </a:lnTo>
                  <a:lnTo>
                    <a:pt x="1016" y="568"/>
                  </a:lnTo>
                  <a:lnTo>
                    <a:pt x="1027" y="585"/>
                  </a:lnTo>
                  <a:lnTo>
                    <a:pt x="1033" y="604"/>
                  </a:lnTo>
                  <a:lnTo>
                    <a:pt x="1036" y="623"/>
                  </a:lnTo>
                  <a:lnTo>
                    <a:pt x="1033" y="644"/>
                  </a:lnTo>
                  <a:lnTo>
                    <a:pt x="1032" y="665"/>
                  </a:lnTo>
                  <a:lnTo>
                    <a:pt x="1033" y="687"/>
                  </a:lnTo>
                  <a:lnTo>
                    <a:pt x="1036" y="705"/>
                  </a:lnTo>
                  <a:lnTo>
                    <a:pt x="1042" y="723"/>
                  </a:lnTo>
                  <a:lnTo>
                    <a:pt x="1050" y="740"/>
                  </a:lnTo>
                  <a:lnTo>
                    <a:pt x="1061" y="752"/>
                  </a:lnTo>
                  <a:lnTo>
                    <a:pt x="1076" y="764"/>
                  </a:lnTo>
                  <a:lnTo>
                    <a:pt x="1097" y="772"/>
                  </a:lnTo>
                  <a:lnTo>
                    <a:pt x="1119" y="778"/>
                  </a:lnTo>
                  <a:lnTo>
                    <a:pt x="1137" y="784"/>
                  </a:lnTo>
                  <a:lnTo>
                    <a:pt x="1159" y="789"/>
                  </a:lnTo>
                  <a:lnTo>
                    <a:pt x="1185" y="794"/>
                  </a:lnTo>
                  <a:lnTo>
                    <a:pt x="1207" y="798"/>
                  </a:lnTo>
                  <a:lnTo>
                    <a:pt x="1229" y="805"/>
                  </a:lnTo>
                  <a:lnTo>
                    <a:pt x="1247" y="812"/>
                  </a:lnTo>
                  <a:lnTo>
                    <a:pt x="1265" y="820"/>
                  </a:lnTo>
                  <a:lnTo>
                    <a:pt x="1279" y="830"/>
                  </a:lnTo>
                  <a:lnTo>
                    <a:pt x="1291" y="841"/>
                  </a:lnTo>
                  <a:lnTo>
                    <a:pt x="1307" y="858"/>
                  </a:lnTo>
                  <a:lnTo>
                    <a:pt x="1316" y="874"/>
                  </a:lnTo>
                  <a:lnTo>
                    <a:pt x="1323" y="892"/>
                  </a:lnTo>
                  <a:lnTo>
                    <a:pt x="1327" y="915"/>
                  </a:lnTo>
                  <a:lnTo>
                    <a:pt x="1325" y="938"/>
                  </a:lnTo>
                  <a:lnTo>
                    <a:pt x="1321" y="958"/>
                  </a:lnTo>
                  <a:lnTo>
                    <a:pt x="1316" y="983"/>
                  </a:lnTo>
                  <a:lnTo>
                    <a:pt x="1309" y="1011"/>
                  </a:lnTo>
                  <a:lnTo>
                    <a:pt x="1303" y="1037"/>
                  </a:lnTo>
                  <a:lnTo>
                    <a:pt x="1300" y="1058"/>
                  </a:lnTo>
                  <a:lnTo>
                    <a:pt x="1300" y="1075"/>
                  </a:lnTo>
                  <a:lnTo>
                    <a:pt x="1304" y="1100"/>
                  </a:lnTo>
                  <a:lnTo>
                    <a:pt x="1309" y="1122"/>
                  </a:lnTo>
                  <a:lnTo>
                    <a:pt x="1317" y="1138"/>
                  </a:lnTo>
                  <a:lnTo>
                    <a:pt x="1326" y="1154"/>
                  </a:lnTo>
                  <a:lnTo>
                    <a:pt x="1339" y="1171"/>
                  </a:lnTo>
                  <a:lnTo>
                    <a:pt x="1353" y="1188"/>
                  </a:lnTo>
                  <a:lnTo>
                    <a:pt x="1370" y="1203"/>
                  </a:lnTo>
                  <a:lnTo>
                    <a:pt x="1389" y="1215"/>
                  </a:lnTo>
                  <a:lnTo>
                    <a:pt x="1408" y="1222"/>
                  </a:lnTo>
                  <a:lnTo>
                    <a:pt x="1427" y="1227"/>
                  </a:lnTo>
                  <a:lnTo>
                    <a:pt x="1446" y="1230"/>
                  </a:lnTo>
                  <a:lnTo>
                    <a:pt x="1470" y="1231"/>
                  </a:lnTo>
                  <a:lnTo>
                    <a:pt x="1493" y="1230"/>
                  </a:lnTo>
                  <a:close/>
                </a:path>
              </a:pathLst>
            </a:custGeom>
            <a:solidFill>
              <a:schemeClr val="accent6">
                <a:lumMod val="60000"/>
                <a:lumOff val="40000"/>
              </a:schemeClr>
            </a:solidFill>
            <a:ln w="15875" cmpd="sng">
              <a:solidFill>
                <a:schemeClr val="bg1"/>
              </a:solidFill>
              <a:prstDash val="solid"/>
              <a:round/>
              <a:headEnd/>
              <a:tailEnd/>
            </a:ln>
          </p:spPr>
          <p:txBody>
            <a:bodyPr/>
            <a:lstStyle/>
            <a:p>
              <a:pPr defTabSz="457090">
                <a:spcBef>
                  <a:spcPts val="600"/>
                </a:spcBef>
                <a:defRPr/>
              </a:pPr>
              <a:endParaRPr lang="da-DK" sz="1200" dirty="0">
                <a:latin typeface="Arial" panose="020B0604020202020204" pitchFamily="34" charset="0"/>
                <a:ea typeface="ＭＳ Ｐゴシック" panose="020B0600070205080204" pitchFamily="34" charset="-128"/>
                <a:cs typeface="+mn-cs"/>
              </a:endParaRPr>
            </a:p>
          </p:txBody>
        </p:sp>
        <p:sp>
          <p:nvSpPr>
            <p:cNvPr id="35852" name="Rectangle 18"/>
            <p:cNvSpPr>
              <a:spLocks noChangeArrowheads="1"/>
            </p:cNvSpPr>
            <p:nvPr/>
          </p:nvSpPr>
          <p:spPr bwMode="auto">
            <a:xfrm>
              <a:off x="1050972" y="3937001"/>
              <a:ext cx="2605533" cy="1530401"/>
            </a:xfrm>
            <a:prstGeom prst="rect">
              <a:avLst/>
            </a:prstGeom>
            <a:noFill/>
            <a:ln>
              <a:noFill/>
            </a:ln>
            <a:extLst/>
          </p:spPr>
          <p:txBody>
            <a:bodyPr wrap="square" lIns="72000" tIns="72000" rIns="72000" bIns="72000">
              <a:spAutoFit/>
            </a:bodyPr>
            <a:lstStyle/>
            <a:p>
              <a:pPr defTabSz="457090">
                <a:defRPr/>
              </a:pPr>
              <a:r>
                <a:rPr lang="da-DK" sz="4500" b="1" dirty="0">
                  <a:latin typeface="+mj-lt"/>
                </a:rPr>
                <a:t>Stil spørgsmål</a:t>
              </a:r>
            </a:p>
          </p:txBody>
        </p:sp>
      </p:grpSp>
      <p:grpSp>
        <p:nvGrpSpPr>
          <p:cNvPr id="5" name="Grupper 4"/>
          <p:cNvGrpSpPr>
            <a:grpSpLocks/>
          </p:cNvGrpSpPr>
          <p:nvPr/>
        </p:nvGrpSpPr>
        <p:grpSpPr bwMode="auto">
          <a:xfrm>
            <a:off x="4575175" y="3779944"/>
            <a:ext cx="3875088" cy="2500313"/>
            <a:chOff x="4575175" y="3270251"/>
            <a:chExt cx="3875088" cy="2500313"/>
          </a:xfrm>
        </p:grpSpPr>
        <p:sp>
          <p:nvSpPr>
            <p:cNvPr id="14" name="Freeform 6"/>
            <p:cNvSpPr>
              <a:spLocks/>
            </p:cNvSpPr>
            <p:nvPr/>
          </p:nvSpPr>
          <p:spPr bwMode="auto">
            <a:xfrm>
              <a:off x="4575175" y="3270251"/>
              <a:ext cx="3875088" cy="2500313"/>
            </a:xfrm>
            <a:custGeom>
              <a:avLst/>
              <a:gdLst/>
              <a:ahLst/>
              <a:cxnLst>
                <a:cxn ang="0">
                  <a:pos x="0" y="1251"/>
                </a:cxn>
                <a:cxn ang="0">
                  <a:pos x="1501" y="0"/>
                </a:cxn>
                <a:cxn ang="0">
                  <a:pos x="1361" y="24"/>
                </a:cxn>
                <a:cxn ang="0">
                  <a:pos x="1365" y="65"/>
                </a:cxn>
                <a:cxn ang="0">
                  <a:pos x="1380" y="121"/>
                </a:cxn>
                <a:cxn ang="0">
                  <a:pos x="1384" y="166"/>
                </a:cxn>
                <a:cxn ang="0">
                  <a:pos x="1375" y="213"/>
                </a:cxn>
                <a:cxn ang="0">
                  <a:pos x="1344" y="253"/>
                </a:cxn>
                <a:cxn ang="0">
                  <a:pos x="1305" y="282"/>
                </a:cxn>
                <a:cxn ang="0">
                  <a:pos x="1258" y="297"/>
                </a:cxn>
                <a:cxn ang="0">
                  <a:pos x="1191" y="295"/>
                </a:cxn>
                <a:cxn ang="0">
                  <a:pos x="1147" y="286"/>
                </a:cxn>
                <a:cxn ang="0">
                  <a:pos x="1103" y="254"/>
                </a:cxn>
                <a:cxn ang="0">
                  <a:pos x="1073" y="216"/>
                </a:cxn>
                <a:cxn ang="0">
                  <a:pos x="1060" y="174"/>
                </a:cxn>
                <a:cxn ang="0">
                  <a:pos x="1062" y="129"/>
                </a:cxn>
                <a:cxn ang="0">
                  <a:pos x="1073" y="88"/>
                </a:cxn>
                <a:cxn ang="0">
                  <a:pos x="1083" y="45"/>
                </a:cxn>
                <a:cxn ang="0">
                  <a:pos x="1078" y="5"/>
                </a:cxn>
                <a:cxn ang="0">
                  <a:pos x="829" y="49"/>
                </a:cxn>
                <a:cxn ang="0">
                  <a:pos x="825" y="105"/>
                </a:cxn>
                <a:cxn ang="0">
                  <a:pos x="822" y="152"/>
                </a:cxn>
                <a:cxn ang="0">
                  <a:pos x="811" y="192"/>
                </a:cxn>
                <a:cxn ang="0">
                  <a:pos x="789" y="218"/>
                </a:cxn>
                <a:cxn ang="0">
                  <a:pos x="757" y="233"/>
                </a:cxn>
                <a:cxn ang="0">
                  <a:pos x="722" y="237"/>
                </a:cxn>
                <a:cxn ang="0">
                  <a:pos x="680" y="234"/>
                </a:cxn>
                <a:cxn ang="0">
                  <a:pos x="641" y="232"/>
                </a:cxn>
                <a:cxn ang="0">
                  <a:pos x="591" y="229"/>
                </a:cxn>
                <a:cxn ang="0">
                  <a:pos x="547" y="234"/>
                </a:cxn>
                <a:cxn ang="0">
                  <a:pos x="507" y="250"/>
                </a:cxn>
                <a:cxn ang="0">
                  <a:pos x="477" y="278"/>
                </a:cxn>
                <a:cxn ang="0">
                  <a:pos x="460" y="313"/>
                </a:cxn>
                <a:cxn ang="0">
                  <a:pos x="460" y="353"/>
                </a:cxn>
                <a:cxn ang="0">
                  <a:pos x="460" y="397"/>
                </a:cxn>
                <a:cxn ang="0">
                  <a:pos x="451" y="433"/>
                </a:cxn>
                <a:cxn ang="0">
                  <a:pos x="433" y="462"/>
                </a:cxn>
                <a:cxn ang="0">
                  <a:pos x="396" y="482"/>
                </a:cxn>
                <a:cxn ang="0">
                  <a:pos x="355" y="494"/>
                </a:cxn>
                <a:cxn ang="0">
                  <a:pos x="307" y="504"/>
                </a:cxn>
                <a:cxn ang="0">
                  <a:pos x="265" y="515"/>
                </a:cxn>
                <a:cxn ang="0">
                  <a:pos x="228" y="530"/>
                </a:cxn>
                <a:cxn ang="0">
                  <a:pos x="201" y="551"/>
                </a:cxn>
                <a:cxn ang="0">
                  <a:pos x="178" y="584"/>
                </a:cxn>
                <a:cxn ang="0">
                  <a:pos x="166" y="626"/>
                </a:cxn>
                <a:cxn ang="0">
                  <a:pos x="171" y="668"/>
                </a:cxn>
                <a:cxn ang="0">
                  <a:pos x="184" y="721"/>
                </a:cxn>
                <a:cxn ang="0">
                  <a:pos x="192" y="767"/>
                </a:cxn>
                <a:cxn ang="0">
                  <a:pos x="189" y="810"/>
                </a:cxn>
                <a:cxn ang="0">
                  <a:pos x="178" y="850"/>
                </a:cxn>
                <a:cxn ang="0">
                  <a:pos x="160" y="890"/>
                </a:cxn>
                <a:cxn ang="0">
                  <a:pos x="130" y="934"/>
                </a:cxn>
                <a:cxn ang="0">
                  <a:pos x="100" y="962"/>
                </a:cxn>
                <a:cxn ang="0">
                  <a:pos x="69" y="980"/>
                </a:cxn>
                <a:cxn ang="0">
                  <a:pos x="22" y="989"/>
                </a:cxn>
              </a:cxnLst>
              <a:rect l="0" t="0" r="r" b="b"/>
              <a:pathLst>
                <a:path w="1501" h="1251">
                  <a:moveTo>
                    <a:pt x="0" y="989"/>
                  </a:moveTo>
                  <a:lnTo>
                    <a:pt x="0" y="1251"/>
                  </a:lnTo>
                  <a:lnTo>
                    <a:pt x="1500" y="1251"/>
                  </a:lnTo>
                  <a:lnTo>
                    <a:pt x="1501" y="0"/>
                  </a:lnTo>
                  <a:lnTo>
                    <a:pt x="1367" y="0"/>
                  </a:lnTo>
                  <a:lnTo>
                    <a:pt x="1361" y="24"/>
                  </a:lnTo>
                  <a:lnTo>
                    <a:pt x="1361" y="41"/>
                  </a:lnTo>
                  <a:lnTo>
                    <a:pt x="1365" y="65"/>
                  </a:lnTo>
                  <a:lnTo>
                    <a:pt x="1372" y="90"/>
                  </a:lnTo>
                  <a:lnTo>
                    <a:pt x="1380" y="121"/>
                  </a:lnTo>
                  <a:lnTo>
                    <a:pt x="1384" y="145"/>
                  </a:lnTo>
                  <a:lnTo>
                    <a:pt x="1384" y="166"/>
                  </a:lnTo>
                  <a:lnTo>
                    <a:pt x="1381" y="190"/>
                  </a:lnTo>
                  <a:lnTo>
                    <a:pt x="1375" y="213"/>
                  </a:lnTo>
                  <a:lnTo>
                    <a:pt x="1361" y="234"/>
                  </a:lnTo>
                  <a:lnTo>
                    <a:pt x="1344" y="253"/>
                  </a:lnTo>
                  <a:lnTo>
                    <a:pt x="1326" y="270"/>
                  </a:lnTo>
                  <a:lnTo>
                    <a:pt x="1305" y="282"/>
                  </a:lnTo>
                  <a:lnTo>
                    <a:pt x="1280" y="291"/>
                  </a:lnTo>
                  <a:lnTo>
                    <a:pt x="1258" y="297"/>
                  </a:lnTo>
                  <a:lnTo>
                    <a:pt x="1227" y="298"/>
                  </a:lnTo>
                  <a:lnTo>
                    <a:pt x="1191" y="295"/>
                  </a:lnTo>
                  <a:lnTo>
                    <a:pt x="1167" y="291"/>
                  </a:lnTo>
                  <a:lnTo>
                    <a:pt x="1147" y="286"/>
                  </a:lnTo>
                  <a:lnTo>
                    <a:pt x="1127" y="274"/>
                  </a:lnTo>
                  <a:lnTo>
                    <a:pt x="1103" y="254"/>
                  </a:lnTo>
                  <a:lnTo>
                    <a:pt x="1087" y="236"/>
                  </a:lnTo>
                  <a:lnTo>
                    <a:pt x="1073" y="216"/>
                  </a:lnTo>
                  <a:lnTo>
                    <a:pt x="1065" y="194"/>
                  </a:lnTo>
                  <a:lnTo>
                    <a:pt x="1060" y="174"/>
                  </a:lnTo>
                  <a:lnTo>
                    <a:pt x="1060" y="152"/>
                  </a:lnTo>
                  <a:lnTo>
                    <a:pt x="1062" y="129"/>
                  </a:lnTo>
                  <a:lnTo>
                    <a:pt x="1067" y="108"/>
                  </a:lnTo>
                  <a:lnTo>
                    <a:pt x="1073" y="88"/>
                  </a:lnTo>
                  <a:lnTo>
                    <a:pt x="1079" y="67"/>
                  </a:lnTo>
                  <a:lnTo>
                    <a:pt x="1083" y="45"/>
                  </a:lnTo>
                  <a:lnTo>
                    <a:pt x="1083" y="27"/>
                  </a:lnTo>
                  <a:lnTo>
                    <a:pt x="1078" y="5"/>
                  </a:lnTo>
                  <a:lnTo>
                    <a:pt x="826" y="5"/>
                  </a:lnTo>
                  <a:lnTo>
                    <a:pt x="829" y="49"/>
                  </a:lnTo>
                  <a:lnTo>
                    <a:pt x="826" y="80"/>
                  </a:lnTo>
                  <a:lnTo>
                    <a:pt x="825" y="105"/>
                  </a:lnTo>
                  <a:lnTo>
                    <a:pt x="825" y="128"/>
                  </a:lnTo>
                  <a:lnTo>
                    <a:pt x="822" y="152"/>
                  </a:lnTo>
                  <a:lnTo>
                    <a:pt x="817" y="176"/>
                  </a:lnTo>
                  <a:lnTo>
                    <a:pt x="811" y="192"/>
                  </a:lnTo>
                  <a:lnTo>
                    <a:pt x="802" y="206"/>
                  </a:lnTo>
                  <a:lnTo>
                    <a:pt x="789" y="218"/>
                  </a:lnTo>
                  <a:lnTo>
                    <a:pt x="774" y="228"/>
                  </a:lnTo>
                  <a:lnTo>
                    <a:pt x="757" y="233"/>
                  </a:lnTo>
                  <a:lnTo>
                    <a:pt x="739" y="236"/>
                  </a:lnTo>
                  <a:lnTo>
                    <a:pt x="722" y="237"/>
                  </a:lnTo>
                  <a:lnTo>
                    <a:pt x="700" y="237"/>
                  </a:lnTo>
                  <a:lnTo>
                    <a:pt x="680" y="234"/>
                  </a:lnTo>
                  <a:lnTo>
                    <a:pt x="663" y="233"/>
                  </a:lnTo>
                  <a:lnTo>
                    <a:pt x="641" y="232"/>
                  </a:lnTo>
                  <a:lnTo>
                    <a:pt x="617" y="229"/>
                  </a:lnTo>
                  <a:lnTo>
                    <a:pt x="591" y="229"/>
                  </a:lnTo>
                  <a:lnTo>
                    <a:pt x="569" y="232"/>
                  </a:lnTo>
                  <a:lnTo>
                    <a:pt x="547" y="234"/>
                  </a:lnTo>
                  <a:lnTo>
                    <a:pt x="524" y="241"/>
                  </a:lnTo>
                  <a:lnTo>
                    <a:pt x="507" y="250"/>
                  </a:lnTo>
                  <a:lnTo>
                    <a:pt x="489" y="262"/>
                  </a:lnTo>
                  <a:lnTo>
                    <a:pt x="477" y="278"/>
                  </a:lnTo>
                  <a:lnTo>
                    <a:pt x="466" y="295"/>
                  </a:lnTo>
                  <a:lnTo>
                    <a:pt x="460" y="313"/>
                  </a:lnTo>
                  <a:lnTo>
                    <a:pt x="458" y="333"/>
                  </a:lnTo>
                  <a:lnTo>
                    <a:pt x="460" y="353"/>
                  </a:lnTo>
                  <a:lnTo>
                    <a:pt x="462" y="374"/>
                  </a:lnTo>
                  <a:lnTo>
                    <a:pt x="460" y="397"/>
                  </a:lnTo>
                  <a:lnTo>
                    <a:pt x="457" y="414"/>
                  </a:lnTo>
                  <a:lnTo>
                    <a:pt x="451" y="433"/>
                  </a:lnTo>
                  <a:lnTo>
                    <a:pt x="444" y="450"/>
                  </a:lnTo>
                  <a:lnTo>
                    <a:pt x="433" y="462"/>
                  </a:lnTo>
                  <a:lnTo>
                    <a:pt x="416" y="474"/>
                  </a:lnTo>
                  <a:lnTo>
                    <a:pt x="396" y="482"/>
                  </a:lnTo>
                  <a:lnTo>
                    <a:pt x="375" y="488"/>
                  </a:lnTo>
                  <a:lnTo>
                    <a:pt x="355" y="494"/>
                  </a:lnTo>
                  <a:lnTo>
                    <a:pt x="335" y="499"/>
                  </a:lnTo>
                  <a:lnTo>
                    <a:pt x="307" y="504"/>
                  </a:lnTo>
                  <a:lnTo>
                    <a:pt x="287" y="508"/>
                  </a:lnTo>
                  <a:lnTo>
                    <a:pt x="265" y="515"/>
                  </a:lnTo>
                  <a:lnTo>
                    <a:pt x="246" y="522"/>
                  </a:lnTo>
                  <a:lnTo>
                    <a:pt x="228" y="530"/>
                  </a:lnTo>
                  <a:lnTo>
                    <a:pt x="214" y="540"/>
                  </a:lnTo>
                  <a:lnTo>
                    <a:pt x="201" y="551"/>
                  </a:lnTo>
                  <a:lnTo>
                    <a:pt x="187" y="568"/>
                  </a:lnTo>
                  <a:lnTo>
                    <a:pt x="178" y="584"/>
                  </a:lnTo>
                  <a:lnTo>
                    <a:pt x="170" y="603"/>
                  </a:lnTo>
                  <a:lnTo>
                    <a:pt x="166" y="626"/>
                  </a:lnTo>
                  <a:lnTo>
                    <a:pt x="169" y="647"/>
                  </a:lnTo>
                  <a:lnTo>
                    <a:pt x="171" y="668"/>
                  </a:lnTo>
                  <a:lnTo>
                    <a:pt x="178" y="693"/>
                  </a:lnTo>
                  <a:lnTo>
                    <a:pt x="184" y="721"/>
                  </a:lnTo>
                  <a:lnTo>
                    <a:pt x="189" y="747"/>
                  </a:lnTo>
                  <a:lnTo>
                    <a:pt x="192" y="767"/>
                  </a:lnTo>
                  <a:lnTo>
                    <a:pt x="192" y="785"/>
                  </a:lnTo>
                  <a:lnTo>
                    <a:pt x="189" y="810"/>
                  </a:lnTo>
                  <a:lnTo>
                    <a:pt x="183" y="832"/>
                  </a:lnTo>
                  <a:lnTo>
                    <a:pt x="178" y="850"/>
                  </a:lnTo>
                  <a:lnTo>
                    <a:pt x="170" y="868"/>
                  </a:lnTo>
                  <a:lnTo>
                    <a:pt x="160" y="890"/>
                  </a:lnTo>
                  <a:lnTo>
                    <a:pt x="145" y="916"/>
                  </a:lnTo>
                  <a:lnTo>
                    <a:pt x="130" y="934"/>
                  </a:lnTo>
                  <a:lnTo>
                    <a:pt x="114" y="949"/>
                  </a:lnTo>
                  <a:lnTo>
                    <a:pt x="100" y="962"/>
                  </a:lnTo>
                  <a:lnTo>
                    <a:pt x="84" y="973"/>
                  </a:lnTo>
                  <a:lnTo>
                    <a:pt x="69" y="980"/>
                  </a:lnTo>
                  <a:lnTo>
                    <a:pt x="47" y="985"/>
                  </a:lnTo>
                  <a:lnTo>
                    <a:pt x="22" y="989"/>
                  </a:lnTo>
                  <a:lnTo>
                    <a:pt x="0" y="989"/>
                  </a:lnTo>
                  <a:close/>
                </a:path>
              </a:pathLst>
            </a:custGeom>
            <a:solidFill>
              <a:schemeClr val="accent6">
                <a:lumMod val="60000"/>
                <a:lumOff val="40000"/>
              </a:schemeClr>
            </a:solidFill>
            <a:ln w="15875" cmpd="sng">
              <a:solidFill>
                <a:schemeClr val="bg1"/>
              </a:solidFill>
              <a:prstDash val="solid"/>
              <a:round/>
              <a:headEnd/>
              <a:tailEnd/>
            </a:ln>
          </p:spPr>
          <p:txBody>
            <a:bodyPr/>
            <a:lstStyle/>
            <a:p>
              <a:pPr defTabSz="457090">
                <a:spcBef>
                  <a:spcPts val="600"/>
                </a:spcBef>
                <a:defRPr/>
              </a:pPr>
              <a:endParaRPr lang="da-DK" sz="1200" dirty="0">
                <a:latin typeface="Arial" panose="020B0604020202020204" pitchFamily="34" charset="0"/>
                <a:ea typeface="ＭＳ Ｐゴシック" panose="020B0600070205080204" pitchFamily="34" charset="-128"/>
                <a:cs typeface="+mn-cs"/>
              </a:endParaRPr>
            </a:p>
          </p:txBody>
        </p:sp>
        <p:sp>
          <p:nvSpPr>
            <p:cNvPr id="35853" name="Rectangle 19"/>
            <p:cNvSpPr>
              <a:spLocks noChangeArrowheads="1"/>
            </p:cNvSpPr>
            <p:nvPr/>
          </p:nvSpPr>
          <p:spPr bwMode="auto">
            <a:xfrm>
              <a:off x="5539498" y="4232624"/>
              <a:ext cx="2856052" cy="1530401"/>
            </a:xfrm>
            <a:prstGeom prst="rect">
              <a:avLst/>
            </a:prstGeom>
            <a:noFill/>
            <a:ln>
              <a:noFill/>
            </a:ln>
            <a:extLst/>
          </p:spPr>
          <p:txBody>
            <a:bodyPr wrap="square" lIns="72000" tIns="72000" rIns="72000" bIns="72000">
              <a:spAutoFit/>
            </a:bodyPr>
            <a:lstStyle/>
            <a:p>
              <a:pPr defTabSz="457090">
                <a:defRPr/>
              </a:pPr>
              <a:r>
                <a:rPr lang="da-DK" sz="4500" b="1" dirty="0">
                  <a:latin typeface="+mj-lt"/>
                </a:rPr>
                <a:t>Vær bevidst om magten</a:t>
              </a:r>
            </a:p>
          </p:txBody>
        </p:sp>
      </p:grpSp>
    </p:spTree>
    <p:extLst>
      <p:ext uri="{BB962C8B-B14F-4D97-AF65-F5344CB8AC3E}">
        <p14:creationId xmlns:p14="http://schemas.microsoft.com/office/powerpoint/2010/main" val="32008264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9"/>
          <p:cNvSpPr/>
          <p:nvPr/>
        </p:nvSpPr>
        <p:spPr>
          <a:xfrm>
            <a:off x="-94071" y="5361763"/>
            <a:ext cx="9249830" cy="15197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40"/>
          <p:cNvSpPr txBox="1"/>
          <p:nvPr/>
        </p:nvSpPr>
        <p:spPr>
          <a:xfrm>
            <a:off x="0" y="5436698"/>
            <a:ext cx="9143999" cy="1015663"/>
          </a:xfrm>
          <a:prstGeom prst="rect">
            <a:avLst/>
          </a:prstGeom>
          <a:noFill/>
        </p:spPr>
        <p:txBody>
          <a:bodyPr wrap="square" rtlCol="0">
            <a:spAutoFit/>
          </a:bodyPr>
          <a:lstStyle/>
          <a:p>
            <a:pPr algn="ctr"/>
            <a:r>
              <a:rPr lang="en-US" sz="6000" dirty="0" err="1" smtClean="0">
                <a:solidFill>
                  <a:schemeClr val="bg1">
                    <a:lumMod val="85000"/>
                  </a:schemeClr>
                </a:solidFill>
              </a:rPr>
              <a:t>Opgave</a:t>
            </a:r>
            <a:r>
              <a:rPr lang="en-US" sz="6000" dirty="0" smtClean="0">
                <a:solidFill>
                  <a:schemeClr val="bg1">
                    <a:lumMod val="85000"/>
                  </a:schemeClr>
                </a:solidFill>
              </a:rPr>
              <a:t> for </a:t>
            </a:r>
            <a:r>
              <a:rPr lang="en-US" sz="6000" dirty="0" err="1" smtClean="0">
                <a:solidFill>
                  <a:schemeClr val="bg1">
                    <a:lumMod val="85000"/>
                  </a:schemeClr>
                </a:solidFill>
              </a:rPr>
              <a:t>iscenesætteren</a:t>
            </a:r>
            <a:endParaRPr lang="en-US" sz="6000" dirty="0">
              <a:solidFill>
                <a:schemeClr val="bg1">
                  <a:lumMod val="85000"/>
                </a:schemeClr>
              </a:solidFill>
            </a:endParaRPr>
          </a:p>
        </p:txBody>
      </p:sp>
      <p:grpSp>
        <p:nvGrpSpPr>
          <p:cNvPr id="3" name="Grupper 2"/>
          <p:cNvGrpSpPr/>
          <p:nvPr/>
        </p:nvGrpSpPr>
        <p:grpSpPr>
          <a:xfrm>
            <a:off x="263806" y="411544"/>
            <a:ext cx="2664155" cy="4086677"/>
            <a:chOff x="263806" y="411544"/>
            <a:chExt cx="2664155" cy="4086677"/>
          </a:xfrm>
        </p:grpSpPr>
        <p:sp>
          <p:nvSpPr>
            <p:cNvPr id="52230" name="Rectangle 6"/>
            <p:cNvSpPr>
              <a:spLocks noChangeArrowheads="1"/>
            </p:cNvSpPr>
            <p:nvPr/>
          </p:nvSpPr>
          <p:spPr bwMode="auto">
            <a:xfrm>
              <a:off x="263806" y="1137301"/>
              <a:ext cx="2664155" cy="3360920"/>
            </a:xfrm>
            <a:prstGeom prst="rect">
              <a:avLst/>
            </a:prstGeom>
            <a:noFill/>
            <a:ln w="9525">
              <a:noFill/>
              <a:miter lim="800000"/>
              <a:headEnd/>
              <a:tailEnd/>
            </a:ln>
          </p:spPr>
          <p:txBody>
            <a:bodyPr wrap="square" lIns="0" tIns="0" rIns="0" bIns="0">
              <a:spAutoFit/>
            </a:bodyPr>
            <a:lstStyle/>
            <a:p>
              <a:pPr>
                <a:spcBef>
                  <a:spcPct val="20000"/>
                </a:spcBef>
              </a:pPr>
              <a:r>
                <a:rPr lang="da-DK" sz="1400" b="1" dirty="0"/>
                <a:t>Vigtigste opgaver</a:t>
              </a:r>
            </a:p>
            <a:p>
              <a:pPr marL="184150" lvl="1" indent="-182563">
                <a:spcBef>
                  <a:spcPct val="20000"/>
                </a:spcBef>
                <a:buClr>
                  <a:schemeClr val="tx1"/>
                </a:buClr>
                <a:buFontTx/>
                <a:buChar char="•"/>
              </a:pPr>
              <a:r>
                <a:rPr lang="da-DK" sz="1400" dirty="0"/>
                <a:t>Etablere kontrakt for proces og </a:t>
              </a:r>
              <a:r>
                <a:rPr lang="da-DK" sz="1400" dirty="0" err="1" smtClean="0"/>
                <a:t>facilitering</a:t>
              </a:r>
              <a:endParaRPr lang="da-DK" sz="1400" dirty="0"/>
            </a:p>
            <a:p>
              <a:pPr marL="184150" lvl="1" indent="-182563">
                <a:spcBef>
                  <a:spcPct val="20000"/>
                </a:spcBef>
                <a:buClr>
                  <a:schemeClr val="tx1"/>
                </a:buClr>
                <a:buFontTx/>
                <a:buChar char="•"/>
              </a:pPr>
              <a:r>
                <a:rPr lang="da-DK" sz="1400" dirty="0"/>
                <a:t>Indsamle informationer om gruppe, opgave, kontekst mm.</a:t>
              </a:r>
            </a:p>
            <a:p>
              <a:pPr marL="184150" lvl="1" indent="-182563">
                <a:spcBef>
                  <a:spcPct val="20000"/>
                </a:spcBef>
                <a:buClr>
                  <a:schemeClr val="tx1"/>
                </a:buClr>
                <a:buFontTx/>
                <a:buChar char="•"/>
              </a:pPr>
              <a:r>
                <a:rPr lang="da-DK" sz="1400" dirty="0"/>
                <a:t>Få styr på deltagerkredsens profil og sammensætning</a:t>
              </a:r>
            </a:p>
            <a:p>
              <a:pPr marL="184150" lvl="1" indent="-182563">
                <a:spcBef>
                  <a:spcPct val="20000"/>
                </a:spcBef>
                <a:buClr>
                  <a:schemeClr val="tx1"/>
                </a:buClr>
                <a:buFontTx/>
                <a:buChar char="•"/>
              </a:pPr>
              <a:r>
                <a:rPr lang="da-DK" sz="1400" dirty="0"/>
                <a:t>Analysere evt. interessenter</a:t>
              </a:r>
            </a:p>
            <a:p>
              <a:pPr marL="184150" lvl="1" indent="-182563">
                <a:spcBef>
                  <a:spcPct val="20000"/>
                </a:spcBef>
                <a:buClr>
                  <a:schemeClr val="tx1"/>
                </a:buClr>
                <a:buFontTx/>
                <a:buChar char="•"/>
              </a:pPr>
              <a:r>
                <a:rPr lang="da-DK" sz="1400" dirty="0"/>
                <a:t>Evt. sammensætte hold og holdledere</a:t>
              </a:r>
            </a:p>
            <a:p>
              <a:pPr marL="184150" lvl="1" indent="-182563">
                <a:spcBef>
                  <a:spcPct val="20000"/>
                </a:spcBef>
                <a:buClr>
                  <a:schemeClr val="tx1"/>
                </a:buClr>
                <a:buFontTx/>
                <a:buChar char="•"/>
              </a:pPr>
              <a:r>
                <a:rPr lang="da-DK" sz="1400" dirty="0"/>
                <a:t>Designe proces og program</a:t>
              </a:r>
            </a:p>
            <a:p>
              <a:pPr marL="184150" lvl="1" indent="-182563">
                <a:spcBef>
                  <a:spcPct val="20000"/>
                </a:spcBef>
                <a:buClr>
                  <a:schemeClr val="tx1"/>
                </a:buClr>
                <a:buFontTx/>
                <a:buChar char="•"/>
              </a:pPr>
              <a:r>
                <a:rPr lang="da-DK" sz="1400" dirty="0"/>
                <a:t>Sende program og før-opgave </a:t>
              </a:r>
              <a:r>
                <a:rPr lang="da-DK" sz="1400" dirty="0" err="1"/>
                <a:t>afsted</a:t>
              </a:r>
              <a:r>
                <a:rPr lang="da-DK" sz="1400" dirty="0"/>
                <a:t> til deltagerne</a:t>
              </a:r>
            </a:p>
            <a:p>
              <a:pPr marL="184150" lvl="1" indent="-182563">
                <a:spcBef>
                  <a:spcPct val="20000"/>
                </a:spcBef>
                <a:buClr>
                  <a:schemeClr val="tx1"/>
                </a:buClr>
                <a:buFontTx/>
                <a:buChar char="•"/>
              </a:pPr>
              <a:r>
                <a:rPr lang="da-DK" sz="1400" dirty="0" err="1"/>
                <a:t>Checke</a:t>
              </a:r>
              <a:r>
                <a:rPr lang="da-DK" sz="1400" dirty="0"/>
                <a:t> op på mødelogistik</a:t>
              </a:r>
            </a:p>
          </p:txBody>
        </p:sp>
        <p:sp>
          <p:nvSpPr>
            <p:cNvPr id="2" name="Tekstfelt 1"/>
            <p:cNvSpPr txBox="1"/>
            <p:nvPr/>
          </p:nvSpPr>
          <p:spPr>
            <a:xfrm>
              <a:off x="858403" y="411544"/>
              <a:ext cx="1963733" cy="646331"/>
            </a:xfrm>
            <a:prstGeom prst="rect">
              <a:avLst/>
            </a:prstGeom>
            <a:noFill/>
          </p:spPr>
          <p:txBody>
            <a:bodyPr wrap="square" rtlCol="0">
              <a:spAutoFit/>
            </a:bodyPr>
            <a:lstStyle/>
            <a:p>
              <a:r>
                <a:rPr lang="da-DK" sz="3600" dirty="0" smtClean="0">
                  <a:solidFill>
                    <a:srgbClr val="7F7F7F"/>
                  </a:solidFill>
                </a:rPr>
                <a:t>FØR</a:t>
              </a:r>
              <a:endParaRPr lang="da-DK" sz="3600" dirty="0">
                <a:solidFill>
                  <a:srgbClr val="7F7F7F"/>
                </a:solidFill>
              </a:endParaRPr>
            </a:p>
          </p:txBody>
        </p:sp>
      </p:grpSp>
      <p:grpSp>
        <p:nvGrpSpPr>
          <p:cNvPr id="4" name="Grupper 3"/>
          <p:cNvGrpSpPr/>
          <p:nvPr/>
        </p:nvGrpSpPr>
        <p:grpSpPr>
          <a:xfrm>
            <a:off x="3173988" y="422845"/>
            <a:ext cx="2646658" cy="4678618"/>
            <a:chOff x="3173988" y="422845"/>
            <a:chExt cx="2646658" cy="4678618"/>
          </a:xfrm>
        </p:grpSpPr>
        <p:sp>
          <p:nvSpPr>
            <p:cNvPr id="52231" name="Rectangle 7"/>
            <p:cNvSpPr>
              <a:spLocks noChangeArrowheads="1"/>
            </p:cNvSpPr>
            <p:nvPr/>
          </p:nvSpPr>
          <p:spPr bwMode="auto">
            <a:xfrm>
              <a:off x="3173988" y="1137301"/>
              <a:ext cx="2646658" cy="3964162"/>
            </a:xfrm>
            <a:prstGeom prst="rect">
              <a:avLst/>
            </a:prstGeom>
            <a:noFill/>
            <a:ln w="9525">
              <a:noFill/>
              <a:miter lim="800000"/>
              <a:headEnd/>
              <a:tailEnd/>
            </a:ln>
          </p:spPr>
          <p:txBody>
            <a:bodyPr wrap="square" lIns="0" tIns="0" rIns="0" bIns="0">
              <a:spAutoFit/>
            </a:bodyPr>
            <a:lstStyle/>
            <a:p>
              <a:pPr>
                <a:spcBef>
                  <a:spcPct val="20000"/>
                </a:spcBef>
              </a:pPr>
              <a:r>
                <a:rPr lang="da-DK" sz="1400" b="1" dirty="0"/>
                <a:t>Vigtigste opgaver</a:t>
              </a:r>
            </a:p>
            <a:p>
              <a:pPr marL="184150" lvl="1" indent="-182563">
                <a:spcBef>
                  <a:spcPct val="20000"/>
                </a:spcBef>
                <a:buClr>
                  <a:schemeClr val="tx1"/>
                </a:buClr>
                <a:buFontTx/>
                <a:buChar char="•"/>
              </a:pPr>
              <a:r>
                <a:rPr lang="da-DK" sz="1400" dirty="0"/>
                <a:t>Skabe det bedst mulige fundament for at arbejde sammen i processen</a:t>
              </a:r>
            </a:p>
            <a:p>
              <a:pPr marL="184150" lvl="1" indent="-182563">
                <a:spcBef>
                  <a:spcPct val="20000"/>
                </a:spcBef>
                <a:buClr>
                  <a:schemeClr val="tx1"/>
                </a:buClr>
                <a:buFontTx/>
                <a:buChar char="•"/>
              </a:pPr>
              <a:r>
                <a:rPr lang="da-DK" sz="1400" dirty="0"/>
                <a:t>Styre dataindsamling undervejs</a:t>
              </a:r>
            </a:p>
            <a:p>
              <a:pPr marL="184150" lvl="1" indent="-182563">
                <a:spcBef>
                  <a:spcPct val="20000"/>
                </a:spcBef>
                <a:buClr>
                  <a:schemeClr val="tx1"/>
                </a:buClr>
                <a:buFontTx/>
                <a:buChar char="•"/>
              </a:pPr>
              <a:r>
                <a:rPr lang="da-DK" sz="1400" dirty="0" err="1"/>
                <a:t>Facilitere</a:t>
              </a:r>
              <a:r>
                <a:rPr lang="da-DK" sz="1400" dirty="0"/>
                <a:t> gruppens fælles erkendelsesproces og bearbejdning af data og resultater</a:t>
              </a:r>
            </a:p>
            <a:p>
              <a:pPr marL="184150" lvl="1" indent="-182563">
                <a:spcBef>
                  <a:spcPct val="20000"/>
                </a:spcBef>
                <a:buClr>
                  <a:schemeClr val="tx1"/>
                </a:buClr>
                <a:buFontTx/>
                <a:buChar char="•"/>
              </a:pPr>
              <a:r>
                <a:rPr lang="da-DK" sz="1400" dirty="0" err="1"/>
                <a:t>Facilitere</a:t>
              </a:r>
              <a:r>
                <a:rPr lang="da-DK" sz="1400" dirty="0"/>
                <a:t> beslutningsproces</a:t>
              </a:r>
            </a:p>
            <a:p>
              <a:pPr marL="184150" lvl="1" indent="-182563">
                <a:spcBef>
                  <a:spcPct val="20000"/>
                </a:spcBef>
                <a:buClr>
                  <a:schemeClr val="tx1"/>
                </a:buClr>
                <a:buFontTx/>
                <a:buChar char="•"/>
              </a:pPr>
              <a:r>
                <a:rPr lang="da-DK" sz="1400" dirty="0"/>
                <a:t>Håndtere og understøtte gruppedynamikker</a:t>
              </a:r>
            </a:p>
            <a:p>
              <a:pPr marL="184150" lvl="1" indent="-182563">
                <a:spcBef>
                  <a:spcPct val="20000"/>
                </a:spcBef>
                <a:buClr>
                  <a:schemeClr val="tx1"/>
                </a:buClr>
                <a:buFontTx/>
                <a:buChar char="•"/>
              </a:pPr>
              <a:r>
                <a:rPr lang="da-DK" sz="1400" dirty="0"/>
                <a:t>Evaluere gruppens proces </a:t>
              </a:r>
              <a:br>
                <a:rPr lang="da-DK" sz="1400" dirty="0"/>
              </a:br>
              <a:r>
                <a:rPr lang="da-DK" sz="1400" dirty="0"/>
                <a:t>og fremdrift</a:t>
              </a:r>
            </a:p>
            <a:p>
              <a:pPr marL="184150" lvl="1" indent="-182563">
                <a:spcBef>
                  <a:spcPct val="20000"/>
                </a:spcBef>
                <a:buClr>
                  <a:schemeClr val="tx1"/>
                </a:buClr>
                <a:buFontTx/>
                <a:buChar char="•"/>
              </a:pPr>
              <a:r>
                <a:rPr lang="da-DK" sz="1400" dirty="0"/>
                <a:t>Afslutte delprocesser og hele processen, så alle går hjem glade og med klarhed om, hvad der skal ske nu</a:t>
              </a:r>
            </a:p>
          </p:txBody>
        </p:sp>
        <p:sp>
          <p:nvSpPr>
            <p:cNvPr id="12" name="Tekstfelt 11"/>
            <p:cNvSpPr txBox="1"/>
            <p:nvPr/>
          </p:nvSpPr>
          <p:spPr>
            <a:xfrm>
              <a:off x="3597751" y="422845"/>
              <a:ext cx="1963733" cy="646331"/>
            </a:xfrm>
            <a:prstGeom prst="rect">
              <a:avLst/>
            </a:prstGeom>
            <a:noFill/>
          </p:spPr>
          <p:txBody>
            <a:bodyPr wrap="square" rtlCol="0">
              <a:spAutoFit/>
            </a:bodyPr>
            <a:lstStyle/>
            <a:p>
              <a:r>
                <a:rPr lang="da-DK" sz="3600" dirty="0" smtClean="0">
                  <a:solidFill>
                    <a:srgbClr val="7F7F7F"/>
                  </a:solidFill>
                </a:rPr>
                <a:t>UNDER</a:t>
              </a:r>
              <a:endParaRPr lang="da-DK" sz="3600" dirty="0">
                <a:solidFill>
                  <a:srgbClr val="7F7F7F"/>
                </a:solidFill>
              </a:endParaRPr>
            </a:p>
          </p:txBody>
        </p:sp>
      </p:grpSp>
      <p:grpSp>
        <p:nvGrpSpPr>
          <p:cNvPr id="5" name="Grupper 4"/>
          <p:cNvGrpSpPr/>
          <p:nvPr/>
        </p:nvGrpSpPr>
        <p:grpSpPr>
          <a:xfrm>
            <a:off x="6169448" y="410630"/>
            <a:ext cx="2614436" cy="3311995"/>
            <a:chOff x="6169448" y="410630"/>
            <a:chExt cx="2614436" cy="3311995"/>
          </a:xfrm>
        </p:grpSpPr>
        <p:sp>
          <p:nvSpPr>
            <p:cNvPr id="52232" name="Rectangle 8"/>
            <p:cNvSpPr>
              <a:spLocks noChangeArrowheads="1"/>
            </p:cNvSpPr>
            <p:nvPr/>
          </p:nvSpPr>
          <p:spPr bwMode="auto">
            <a:xfrm>
              <a:off x="6169448" y="1137302"/>
              <a:ext cx="2614436" cy="2585323"/>
            </a:xfrm>
            <a:prstGeom prst="rect">
              <a:avLst/>
            </a:prstGeom>
            <a:noFill/>
            <a:ln w="9525">
              <a:noFill/>
              <a:miter lim="800000"/>
              <a:headEnd/>
              <a:tailEnd/>
            </a:ln>
          </p:spPr>
          <p:txBody>
            <a:bodyPr wrap="square" lIns="0" tIns="0" rIns="0" bIns="0">
              <a:spAutoFit/>
            </a:bodyPr>
            <a:lstStyle/>
            <a:p>
              <a:pPr>
                <a:spcBef>
                  <a:spcPct val="20000"/>
                </a:spcBef>
              </a:pPr>
              <a:r>
                <a:rPr lang="da-DK" sz="1400" b="1" dirty="0"/>
                <a:t>Vigtigste opgaver</a:t>
              </a:r>
            </a:p>
            <a:p>
              <a:pPr marL="184150" lvl="1" indent="-182563">
                <a:spcBef>
                  <a:spcPct val="20000"/>
                </a:spcBef>
                <a:buClr>
                  <a:schemeClr val="tx1"/>
                </a:buClr>
                <a:buFontTx/>
                <a:buChar char="•"/>
              </a:pPr>
              <a:r>
                <a:rPr lang="da-DK" sz="1400" dirty="0"/>
                <a:t>Forberede og afslutte processens resultat og dokumentation</a:t>
              </a:r>
            </a:p>
            <a:p>
              <a:pPr marL="184150" lvl="1" indent="-182563">
                <a:spcBef>
                  <a:spcPct val="20000"/>
                </a:spcBef>
                <a:buClr>
                  <a:schemeClr val="tx1"/>
                </a:buClr>
                <a:buFontTx/>
                <a:buChar char="•"/>
              </a:pPr>
              <a:r>
                <a:rPr lang="da-DK" sz="1400" dirty="0"/>
                <a:t>Informere og kommunikere med andre</a:t>
              </a:r>
            </a:p>
            <a:p>
              <a:pPr marL="184150" lvl="1" indent="-182563">
                <a:spcBef>
                  <a:spcPct val="20000"/>
                </a:spcBef>
                <a:buClr>
                  <a:schemeClr val="tx1"/>
                </a:buClr>
                <a:buFontTx/>
                <a:buChar char="•"/>
              </a:pPr>
              <a:r>
                <a:rPr lang="da-DK" sz="1400" dirty="0"/>
                <a:t>Sikre nødvendige godkendelser</a:t>
              </a:r>
            </a:p>
            <a:p>
              <a:pPr marL="184150" lvl="1" indent="-182563">
                <a:spcBef>
                  <a:spcPct val="20000"/>
                </a:spcBef>
                <a:buClr>
                  <a:schemeClr val="tx1"/>
                </a:buClr>
                <a:buFontTx/>
                <a:buChar char="•"/>
              </a:pPr>
              <a:r>
                <a:rPr lang="da-DK" sz="1400" dirty="0"/>
                <a:t>Sikre implementering af processens resultater eller næste step</a:t>
              </a:r>
            </a:p>
            <a:p>
              <a:pPr marL="184150" lvl="1" indent="-182563">
                <a:spcBef>
                  <a:spcPct val="20000"/>
                </a:spcBef>
                <a:buClr>
                  <a:schemeClr val="tx1"/>
                </a:buClr>
                <a:buFontTx/>
                <a:buChar char="•"/>
              </a:pPr>
              <a:r>
                <a:rPr lang="da-DK" sz="1400" dirty="0"/>
                <a:t>Identificere og involvere gruppen </a:t>
              </a:r>
              <a:br>
                <a:rPr lang="da-DK" sz="1400" dirty="0"/>
              </a:br>
              <a:r>
                <a:rPr lang="da-DK" sz="1400" dirty="0"/>
                <a:t>i næste omgang arbejdsopgaver</a:t>
              </a:r>
            </a:p>
          </p:txBody>
        </p:sp>
        <p:sp>
          <p:nvSpPr>
            <p:cNvPr id="13" name="Tekstfelt 12"/>
            <p:cNvSpPr txBox="1"/>
            <p:nvPr/>
          </p:nvSpPr>
          <p:spPr>
            <a:xfrm>
              <a:off x="6689875" y="410630"/>
              <a:ext cx="1963733" cy="646331"/>
            </a:xfrm>
            <a:prstGeom prst="rect">
              <a:avLst/>
            </a:prstGeom>
            <a:noFill/>
          </p:spPr>
          <p:txBody>
            <a:bodyPr wrap="square" rtlCol="0">
              <a:spAutoFit/>
            </a:bodyPr>
            <a:lstStyle/>
            <a:p>
              <a:r>
                <a:rPr lang="da-DK" sz="3600" dirty="0" smtClean="0">
                  <a:solidFill>
                    <a:srgbClr val="7F7F7F"/>
                  </a:solidFill>
                </a:rPr>
                <a:t>EFTER</a:t>
              </a:r>
              <a:endParaRPr lang="da-DK" sz="3600" dirty="0">
                <a:solidFill>
                  <a:srgbClr val="7F7F7F"/>
                </a:solidFill>
              </a:endParaRPr>
            </a:p>
          </p:txBody>
        </p:sp>
      </p:grpSp>
      <p:sp>
        <p:nvSpPr>
          <p:cNvPr id="14" name="Line 6"/>
          <p:cNvSpPr>
            <a:spLocks noChangeShapeType="1"/>
          </p:cNvSpPr>
          <p:nvPr/>
        </p:nvSpPr>
        <p:spPr bwMode="auto">
          <a:xfrm flipH="1">
            <a:off x="2998514" y="1117039"/>
            <a:ext cx="23514" cy="3974289"/>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da-DK"/>
          </a:p>
        </p:txBody>
      </p:sp>
      <p:sp>
        <p:nvSpPr>
          <p:cNvPr id="15" name="Line 11"/>
          <p:cNvSpPr>
            <a:spLocks noChangeShapeType="1"/>
          </p:cNvSpPr>
          <p:nvPr/>
        </p:nvSpPr>
        <p:spPr bwMode="auto">
          <a:xfrm>
            <a:off x="5997038" y="1140555"/>
            <a:ext cx="35268" cy="3997806"/>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da-DK"/>
          </a:p>
        </p:txBody>
      </p:sp>
    </p:spTree>
    <p:extLst>
      <p:ext uri="{BB962C8B-B14F-4D97-AF65-F5344CB8AC3E}">
        <p14:creationId xmlns:p14="http://schemas.microsoft.com/office/powerpoint/2010/main" val="4237224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48913837"/>
              </p:ext>
            </p:extLst>
          </p:nvPr>
        </p:nvGraphicFramePr>
        <p:xfrm>
          <a:off x="263806" y="546021"/>
          <a:ext cx="8639907" cy="2069519"/>
        </p:xfrm>
        <a:graphic>
          <a:graphicData uri="http://schemas.openxmlformats.org/drawingml/2006/table">
            <a:tbl>
              <a:tblPr>
                <a:tableStyleId>{69C7853C-536D-4A76-A0AE-DD22124D55A5}</a:tableStyleId>
              </a:tblPr>
              <a:tblGrid>
                <a:gridCol w="1246163"/>
                <a:gridCol w="7393744"/>
              </a:tblGrid>
              <a:tr h="209101">
                <a:tc>
                  <a:txBody>
                    <a:bodyPr/>
                    <a:lstStyle/>
                    <a:p>
                      <a:pPr>
                        <a:spcAft>
                          <a:spcPts val="0"/>
                        </a:spcAft>
                      </a:pPr>
                      <a:r>
                        <a:rPr lang="da-DK" sz="1400" dirty="0" smtClean="0"/>
                        <a:t>Baggrund</a:t>
                      </a:r>
                      <a:endParaRPr lang="da-DK" sz="1400" b="1" dirty="0">
                        <a:solidFill>
                          <a:schemeClr val="bg1"/>
                        </a:solidFill>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spcAft>
                          <a:spcPts val="0"/>
                        </a:spcAft>
                      </a:pPr>
                      <a:r>
                        <a:rPr lang="da-DK" sz="1400" dirty="0" smtClean="0"/>
                        <a:t>Beskrivelse</a:t>
                      </a:r>
                      <a:endParaRPr lang="da-DK" sz="1400" b="1" dirty="0">
                        <a:solidFill>
                          <a:schemeClr val="bg1"/>
                        </a:solidFill>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09101">
                <a:tc>
                  <a:txBody>
                    <a:bodyPr/>
                    <a:lstStyle/>
                    <a:p>
                      <a:pPr>
                        <a:spcAft>
                          <a:spcPts val="0"/>
                        </a:spcAft>
                      </a:pPr>
                      <a:r>
                        <a:rPr lang="da-DK" sz="1200" dirty="0" smtClean="0"/>
                        <a:t>Formål</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(Hvorfor?)</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Succeskriterier</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(Hvad skal vi nå/opnå?)</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Kontekst </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(Del af forløb?)</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Mennesker</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(Hvem, hvor mange, hvilke typer, roller, ansvarlig etc.?)</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Miljø</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(Stedet, stemning, adressen etc.?)</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Roller</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tcPr>
                </a:tc>
                <a:tc>
                  <a:txBody>
                    <a:bodyPr/>
                    <a:lstStyle/>
                    <a:p>
                      <a:pPr>
                        <a:spcAft>
                          <a:spcPts val="0"/>
                        </a:spcAft>
                      </a:pPr>
                      <a:r>
                        <a:rPr lang="da-DK" sz="1200" dirty="0" smtClean="0"/>
                        <a:t>(Hvem har hvilken rolle/ansvar – interne + eksterne?)</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tcPr>
                </a:tc>
              </a:tr>
              <a:tr h="209101">
                <a:tc>
                  <a:txBody>
                    <a:bodyPr/>
                    <a:lstStyle/>
                    <a:p>
                      <a:pPr>
                        <a:spcAft>
                          <a:spcPts val="0"/>
                        </a:spcAft>
                      </a:pPr>
                      <a:r>
                        <a:rPr lang="da-DK" sz="1200" dirty="0" smtClean="0"/>
                        <a:t>Form</a:t>
                      </a:r>
                      <a:endParaRPr lang="da-DK" sz="1200" b="1" dirty="0">
                        <a:latin typeface="Arial"/>
                        <a:ea typeface="Times New Roman"/>
                        <a:cs typeface="Times New Roman"/>
                      </a:endParaRPr>
                    </a:p>
                  </a:txBody>
                  <a:tcPr marL="33231" marR="33231" marT="36000" marB="3600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spcAft>
                          <a:spcPts val="0"/>
                        </a:spcAft>
                      </a:pPr>
                      <a:r>
                        <a:rPr lang="da-DK" sz="1200" dirty="0" smtClean="0"/>
                        <a:t>(Hvilke overordnede procesmetoder er i spil, særlige opmærksomhedspunkter?)</a:t>
                      </a:r>
                      <a:endParaRPr lang="da-DK" sz="1200" dirty="0">
                        <a:latin typeface="Arial"/>
                        <a:ea typeface="Times New Roman"/>
                        <a:cs typeface="Times New Roman"/>
                      </a:endParaRPr>
                    </a:p>
                  </a:txBody>
                  <a:tcPr marL="33231" marR="33231" marT="36000" marB="3600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9424" name="Rectangle 2"/>
          <p:cNvSpPr>
            <a:spLocks noChangeArrowheads="1"/>
          </p:cNvSpPr>
          <p:nvPr/>
        </p:nvSpPr>
        <p:spPr bwMode="auto">
          <a:xfrm>
            <a:off x="0" y="43934"/>
            <a:ext cx="184666" cy="369332"/>
          </a:xfrm>
          <a:prstGeom prst="rect">
            <a:avLst/>
          </a:prstGeom>
          <a:noFill/>
          <a:ln w="9525">
            <a:noFill/>
            <a:miter lim="800000"/>
            <a:headEnd/>
            <a:tailEnd/>
          </a:ln>
        </p:spPr>
        <p:txBody>
          <a:bodyPr wrap="none" anchor="ctr">
            <a:spAutoFit/>
          </a:bodyPr>
          <a:lstStyle/>
          <a:p>
            <a:pPr eaLnBrk="0" hangingPunct="0"/>
            <a:endParaRPr lang="da-DK">
              <a:solidFill>
                <a:srgbClr val="342F2B"/>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683599686"/>
              </p:ext>
            </p:extLst>
          </p:nvPr>
        </p:nvGraphicFramePr>
        <p:xfrm>
          <a:off x="263806" y="2622092"/>
          <a:ext cx="8639906" cy="2551539"/>
        </p:xfrm>
        <a:graphic>
          <a:graphicData uri="http://schemas.openxmlformats.org/drawingml/2006/table">
            <a:tbl>
              <a:tblPr firstRow="1" bandRow="1">
                <a:tableStyleId>{EB344D84-9AFB-497E-A393-DC336BA19D2E}</a:tableStyleId>
              </a:tblPr>
              <a:tblGrid>
                <a:gridCol w="1246163"/>
                <a:gridCol w="2320823"/>
                <a:gridCol w="2587533"/>
                <a:gridCol w="2485387"/>
              </a:tblGrid>
              <a:tr h="412795">
                <a:tc>
                  <a:txBody>
                    <a:bodyPr/>
                    <a:lstStyle/>
                    <a:p>
                      <a:pPr>
                        <a:spcAft>
                          <a:spcPts val="0"/>
                        </a:spcAft>
                      </a:pPr>
                      <a:r>
                        <a:rPr lang="da-DK" sz="1400" dirty="0" smtClean="0"/>
                        <a:t>Tid</a:t>
                      </a:r>
                      <a:endParaRPr lang="da-DK" sz="1800" dirty="0">
                        <a:latin typeface="+mj-lt"/>
                        <a:ea typeface="Times New Roman"/>
                        <a:cs typeface="Times New Roman"/>
                      </a:endParaRPr>
                    </a:p>
                  </a:txBody>
                  <a:tcPr marL="33231" marR="33231" marT="36000" marB="36000"/>
                </a:tc>
                <a:tc>
                  <a:txBody>
                    <a:bodyPr/>
                    <a:lstStyle/>
                    <a:p>
                      <a:pPr>
                        <a:spcAft>
                          <a:spcPts val="0"/>
                        </a:spcAft>
                      </a:pPr>
                      <a:r>
                        <a:rPr lang="da-DK" sz="1400" dirty="0" smtClean="0"/>
                        <a:t>Programpunkt</a:t>
                      </a:r>
                      <a:endParaRPr lang="da-DK" sz="1800" dirty="0">
                        <a:latin typeface="+mj-lt"/>
                        <a:ea typeface="Times New Roman"/>
                        <a:cs typeface="Times New Roman"/>
                      </a:endParaRPr>
                    </a:p>
                  </a:txBody>
                  <a:tcPr marL="33231" marR="33231" marT="36000" marB="36000"/>
                </a:tc>
                <a:tc>
                  <a:txBody>
                    <a:bodyPr/>
                    <a:lstStyle/>
                    <a:p>
                      <a:pPr>
                        <a:spcAft>
                          <a:spcPts val="0"/>
                        </a:spcAft>
                      </a:pPr>
                      <a:r>
                        <a:rPr lang="da-DK" sz="1400" dirty="0" smtClean="0"/>
                        <a:t>Hvordan og hvem har ansvaret?</a:t>
                      </a:r>
                      <a:endParaRPr lang="da-DK" sz="1800" dirty="0">
                        <a:latin typeface="+mj-lt"/>
                        <a:ea typeface="Times New Roman"/>
                        <a:cs typeface="Times New Roman"/>
                      </a:endParaRPr>
                    </a:p>
                  </a:txBody>
                  <a:tcPr marL="33231" marR="33231" marT="36000" marB="36000"/>
                </a:tc>
                <a:tc>
                  <a:txBody>
                    <a:bodyPr/>
                    <a:lstStyle/>
                    <a:p>
                      <a:pPr>
                        <a:spcAft>
                          <a:spcPts val="0"/>
                        </a:spcAft>
                      </a:pPr>
                      <a:r>
                        <a:rPr lang="da-DK" sz="1400" dirty="0" smtClean="0"/>
                        <a:t>Materialer og …?</a:t>
                      </a:r>
                      <a:endParaRPr lang="da-DK" sz="1800" dirty="0">
                        <a:latin typeface="+mj-lt"/>
                        <a:ea typeface="Times New Roman"/>
                        <a:cs typeface="Times New Roman"/>
                      </a:endParaRPr>
                    </a:p>
                  </a:txBody>
                  <a:tcPr marL="33231" marR="33231" marT="36000" marB="36000"/>
                </a:tc>
              </a:tr>
              <a:tr h="650639">
                <a:tc>
                  <a:txBody>
                    <a:bodyPr/>
                    <a:lstStyle/>
                    <a:p>
                      <a:pPr>
                        <a:spcAft>
                          <a:spcPts val="0"/>
                        </a:spcAft>
                      </a:pPr>
                      <a:r>
                        <a:rPr lang="da-DK" sz="1200" dirty="0" smtClean="0"/>
                        <a:t>HUSK</a:t>
                      </a:r>
                    </a:p>
                    <a:p>
                      <a:pPr>
                        <a:spcAft>
                          <a:spcPts val="0"/>
                        </a:spcAft>
                      </a:pPr>
                      <a:r>
                        <a:rPr lang="da-DK" sz="1200" dirty="0" smtClean="0">
                          <a:sym typeface="Wingdings 3"/>
                        </a:rPr>
                        <a:t></a:t>
                      </a:r>
                      <a:endParaRPr lang="da-DK" sz="1200" dirty="0">
                        <a:latin typeface="+mj-lt"/>
                        <a:ea typeface="Times New Roman"/>
                        <a:cs typeface="Times New Roman"/>
                      </a:endParaRPr>
                    </a:p>
                  </a:txBody>
                  <a:tcPr marL="33231" marR="33231" marT="36000" marB="36000"/>
                </a:tc>
                <a:tc>
                  <a:txBody>
                    <a:bodyPr/>
                    <a:lstStyle/>
                    <a:p>
                      <a:pPr>
                        <a:spcAft>
                          <a:spcPts val="0"/>
                        </a:spcAft>
                      </a:pPr>
                      <a:r>
                        <a:rPr lang="da-DK" sz="1000" dirty="0" smtClean="0"/>
                        <a:t>Formål – hvorfor laver vi dette programpunkt? Det er vigtigt at gøre sig klart, hvorfor man vælger at bruge tid på hvert enkelt punkt</a:t>
                      </a:r>
                      <a:endParaRPr lang="da-DK" sz="1100" dirty="0">
                        <a:latin typeface="+mj-lt"/>
                        <a:ea typeface="Times New Roman"/>
                        <a:cs typeface="Times New Roman"/>
                      </a:endParaRPr>
                    </a:p>
                  </a:txBody>
                  <a:tcPr marL="33231" marR="33231" marT="36000" marB="36000"/>
                </a:tc>
                <a:tc>
                  <a:txBody>
                    <a:bodyPr/>
                    <a:lstStyle/>
                    <a:p>
                      <a:pPr>
                        <a:spcAft>
                          <a:spcPts val="0"/>
                        </a:spcAft>
                      </a:pPr>
                      <a:r>
                        <a:rPr lang="da-DK" sz="1000" dirty="0" smtClean="0"/>
                        <a:t>Hvordan faciliteres programpunktet </a:t>
                      </a:r>
                      <a:r>
                        <a:rPr lang="da-DK" sz="1000" u="none" dirty="0" smtClean="0"/>
                        <a:t>+ </a:t>
                      </a:r>
                      <a:r>
                        <a:rPr lang="da-DK" sz="1000" u="sng" dirty="0" smtClean="0"/>
                        <a:t>den detaljerede tidsplan</a:t>
                      </a:r>
                      <a:endParaRPr lang="da-DK" sz="1100" i="0" u="sng" dirty="0">
                        <a:latin typeface="+mj-lt"/>
                        <a:ea typeface="Times New Roman"/>
                        <a:cs typeface="Times New Roman"/>
                      </a:endParaRPr>
                    </a:p>
                  </a:txBody>
                  <a:tcPr marL="33231" marR="33231" marT="36000" marB="36000"/>
                </a:tc>
                <a:tc>
                  <a:txBody>
                    <a:bodyPr/>
                    <a:lstStyle/>
                    <a:p>
                      <a:pPr>
                        <a:spcAft>
                          <a:spcPts val="0"/>
                        </a:spcAft>
                      </a:pPr>
                      <a:r>
                        <a:rPr lang="da-DK" sz="1000" dirty="0" smtClean="0"/>
                        <a:t>Det er vigtigt, at man tænker over, hvad det her kræver pr. punkt (og evt. hvad der produceres)</a:t>
                      </a:r>
                      <a:endParaRPr lang="da-DK" sz="1100" dirty="0">
                        <a:latin typeface="+mj-lt"/>
                        <a:ea typeface="Times New Roman"/>
                        <a:cs typeface="Times New Roman"/>
                      </a:endParaRPr>
                    </a:p>
                  </a:txBody>
                  <a:tcPr marL="33231" marR="33231" marT="36000" marB="36000"/>
                </a:tc>
              </a:tr>
              <a:tr h="504725">
                <a:tc>
                  <a:txBody>
                    <a:bodyPr/>
                    <a:lstStyle/>
                    <a:p>
                      <a:pPr>
                        <a:spcAft>
                          <a:spcPts val="0"/>
                        </a:spcAft>
                      </a:pPr>
                      <a:r>
                        <a:rPr lang="da-DK" sz="1200" dirty="0" smtClean="0"/>
                        <a:t>FØR</a:t>
                      </a:r>
                      <a:endParaRPr lang="da-DK" sz="12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r>
              <a:tr h="517363">
                <a:tc>
                  <a:txBody>
                    <a:bodyPr/>
                    <a:lstStyle/>
                    <a:p>
                      <a:pPr>
                        <a:spcAft>
                          <a:spcPts val="0"/>
                        </a:spcAft>
                      </a:pPr>
                      <a:r>
                        <a:rPr lang="da-DK" sz="1200" dirty="0" smtClean="0"/>
                        <a:t>UNDER</a:t>
                      </a:r>
                      <a:endParaRPr lang="da-DK" sz="12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r>
              <a:tr h="435056">
                <a:tc>
                  <a:txBody>
                    <a:bodyPr/>
                    <a:lstStyle/>
                    <a:p>
                      <a:pPr>
                        <a:spcAft>
                          <a:spcPts val="0"/>
                        </a:spcAft>
                      </a:pPr>
                      <a:r>
                        <a:rPr lang="da-DK" sz="1200" dirty="0" smtClean="0"/>
                        <a:t>EFTER</a:t>
                      </a:r>
                      <a:endParaRPr lang="da-DK" sz="12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c>
                  <a:txBody>
                    <a:bodyPr/>
                    <a:lstStyle/>
                    <a:p>
                      <a:pPr>
                        <a:spcAft>
                          <a:spcPts val="0"/>
                        </a:spcAft>
                      </a:pPr>
                      <a:endParaRPr lang="da-DK" sz="1100" dirty="0">
                        <a:latin typeface="+mj-lt"/>
                        <a:ea typeface="Times New Roman"/>
                        <a:cs typeface="Times New Roman"/>
                      </a:endParaRPr>
                    </a:p>
                  </a:txBody>
                  <a:tcPr marL="33231" marR="33231" marT="36000" marB="36000"/>
                </a:tc>
              </a:tr>
            </a:tbl>
          </a:graphicData>
        </a:graphic>
      </p:graphicFrame>
      <p:sp>
        <p:nvSpPr>
          <p:cNvPr id="7" name="Rectangle 39"/>
          <p:cNvSpPr/>
          <p:nvPr/>
        </p:nvSpPr>
        <p:spPr>
          <a:xfrm>
            <a:off x="-94071" y="5350005"/>
            <a:ext cx="9249830" cy="15197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40"/>
          <p:cNvSpPr txBox="1"/>
          <p:nvPr/>
        </p:nvSpPr>
        <p:spPr>
          <a:xfrm>
            <a:off x="0" y="5424940"/>
            <a:ext cx="9143999" cy="1015663"/>
          </a:xfrm>
          <a:prstGeom prst="rect">
            <a:avLst/>
          </a:prstGeom>
          <a:noFill/>
        </p:spPr>
        <p:txBody>
          <a:bodyPr wrap="square" rtlCol="0">
            <a:spAutoFit/>
          </a:bodyPr>
          <a:lstStyle/>
          <a:p>
            <a:pPr algn="ctr"/>
            <a:r>
              <a:rPr lang="en-US" sz="6000" dirty="0" err="1" smtClean="0">
                <a:solidFill>
                  <a:schemeClr val="bg1">
                    <a:lumMod val="85000"/>
                  </a:schemeClr>
                </a:solidFill>
              </a:rPr>
              <a:t>Opgave</a:t>
            </a:r>
            <a:r>
              <a:rPr lang="en-US" sz="6000" dirty="0" smtClean="0">
                <a:solidFill>
                  <a:schemeClr val="bg1">
                    <a:lumMod val="85000"/>
                  </a:schemeClr>
                </a:solidFill>
              </a:rPr>
              <a:t> for </a:t>
            </a:r>
            <a:r>
              <a:rPr lang="en-US" sz="6000" dirty="0" err="1" smtClean="0">
                <a:solidFill>
                  <a:schemeClr val="bg1">
                    <a:lumMod val="85000"/>
                  </a:schemeClr>
                </a:solidFill>
              </a:rPr>
              <a:t>iscenesætteren</a:t>
            </a:r>
            <a:endParaRPr lang="en-US" sz="6000" dirty="0">
              <a:solidFill>
                <a:schemeClr val="bg1">
                  <a:lumMod val="85000"/>
                </a:schemeClr>
              </a:solidFill>
            </a:endParaRPr>
          </a:p>
        </p:txBody>
      </p:sp>
    </p:spTree>
    <p:extLst>
      <p:ext uri="{BB962C8B-B14F-4D97-AF65-F5344CB8AC3E}">
        <p14:creationId xmlns:p14="http://schemas.microsoft.com/office/powerpoint/2010/main" val="3697819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644676" y="27461"/>
            <a:ext cx="7478458" cy="5141440"/>
          </a:xfrm>
          <a:prstGeom prst="rect">
            <a:avLst/>
          </a:prstGeom>
        </p:spPr>
      </p:pic>
      <p:sp>
        <p:nvSpPr>
          <p:cNvPr id="110" name="Rectangle 109"/>
          <p:cNvSpPr/>
          <p:nvPr/>
        </p:nvSpPr>
        <p:spPr>
          <a:xfrm>
            <a:off x="0" y="5361763"/>
            <a:ext cx="9144000" cy="14844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kstfelt 3"/>
          <p:cNvSpPr txBox="1"/>
          <p:nvPr/>
        </p:nvSpPr>
        <p:spPr>
          <a:xfrm>
            <a:off x="3765995" y="711661"/>
            <a:ext cx="4313362" cy="2062103"/>
          </a:xfrm>
          <a:prstGeom prst="rect">
            <a:avLst/>
          </a:prstGeom>
          <a:noFill/>
        </p:spPr>
        <p:txBody>
          <a:bodyPr wrap="square" rtlCol="0">
            <a:spAutoFit/>
          </a:bodyPr>
          <a:lstStyle/>
          <a:p>
            <a:r>
              <a:rPr lang="da-DK" sz="3200" b="1" dirty="0" smtClean="0">
                <a:latin typeface="Chalkboard"/>
                <a:cs typeface="Chalkboard"/>
              </a:rPr>
              <a:t>Møder </a:t>
            </a:r>
          </a:p>
          <a:p>
            <a:r>
              <a:rPr lang="da-DK" sz="3200" dirty="0" smtClean="0">
                <a:latin typeface="Chalkboard"/>
                <a:cs typeface="Chalkboard"/>
              </a:rPr>
              <a:t>- Et effektivt alternativ til at arbejde?!</a:t>
            </a:r>
            <a:endParaRPr lang="da-DK" sz="3200" dirty="0">
              <a:latin typeface="Chalkboard"/>
              <a:cs typeface="Chalkboard"/>
            </a:endParaRPr>
          </a:p>
        </p:txBody>
      </p:sp>
    </p:spTree>
    <p:extLst>
      <p:ext uri="{BB962C8B-B14F-4D97-AF65-F5344CB8AC3E}">
        <p14:creationId xmlns:p14="http://schemas.microsoft.com/office/powerpoint/2010/main" val="3003723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Group 2"/>
          <p:cNvGraphicFramePr>
            <a:graphicFrameLocks noGrp="1"/>
          </p:cNvGraphicFramePr>
          <p:nvPr>
            <p:extLst>
              <p:ext uri="{D42A27DB-BD31-4B8C-83A1-F6EECF244321}">
                <p14:modId xmlns:p14="http://schemas.microsoft.com/office/powerpoint/2010/main" val="3064168922"/>
              </p:ext>
            </p:extLst>
          </p:nvPr>
        </p:nvGraphicFramePr>
        <p:xfrm>
          <a:off x="451947" y="525868"/>
          <a:ext cx="8261384" cy="4389120"/>
        </p:xfrm>
        <a:graphic>
          <a:graphicData uri="http://schemas.openxmlformats.org/drawingml/2006/table">
            <a:tbl>
              <a:tblPr>
                <a:tableStyleId>{69C7853C-536D-4A76-A0AE-DD22124D55A5}</a:tableStyleId>
              </a:tblPr>
              <a:tblGrid>
                <a:gridCol w="982636"/>
                <a:gridCol w="1967964"/>
                <a:gridCol w="1994779"/>
                <a:gridCol w="1194089"/>
                <a:gridCol w="2121916"/>
              </a:tblGrid>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u="none" strike="noStrike" cap="none" normalizeH="0" baseline="0" dirty="0" smtClean="0">
                          <a:ln>
                            <a:noFill/>
                          </a:ln>
                          <a:effectLst/>
                        </a:rPr>
                        <a:t>Tid</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u="none" strike="noStrike" cap="none" normalizeH="0" baseline="0" dirty="0" smtClean="0">
                          <a:ln>
                            <a:noFill/>
                          </a:ln>
                          <a:effectLst/>
                        </a:rPr>
                        <a:t>Programpunkt</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T w="1270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u="none" strike="noStrike" cap="none" normalizeH="0" baseline="0" dirty="0" smtClean="0">
                          <a:ln>
                            <a:noFill/>
                          </a:ln>
                          <a:effectLst/>
                        </a:rPr>
                        <a:t>Hvordan</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T w="1270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u="none" strike="noStrike" cap="none" normalizeH="0" baseline="0" dirty="0" smtClean="0">
                          <a:ln>
                            <a:noFill/>
                          </a:ln>
                          <a:effectLst/>
                        </a:rPr>
                        <a:t>Hvem</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T w="1270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u="none" strike="noStrike" cap="none" normalizeH="0" baseline="0" dirty="0" smtClean="0">
                          <a:ln>
                            <a:noFill/>
                          </a:ln>
                          <a:effectLst/>
                        </a:rPr>
                        <a:t>Materialer </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u="none" strike="noStrike" cap="none" normalizeH="0" baseline="0" dirty="0" smtClean="0">
                          <a:ln>
                            <a:noFill/>
                          </a:ln>
                          <a:effectLst/>
                        </a:rPr>
                        <a:t>UNDER</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09:00 – 09:15</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09:15 – 10:00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10:00 – 10:30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10:30 – 10:45</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u="none" strike="noStrike" kern="1200" cap="none" normalizeH="0" baseline="0" dirty="0" smtClean="0">
                          <a:ln>
                            <a:noFill/>
                          </a:ln>
                          <a:effectLst/>
                        </a:rPr>
                        <a:t>10:45 – 12:00</a:t>
                      </a:r>
                      <a:endParaRPr lang="da-DK" dirty="0"/>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12:00 – 12:45</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12:45 – 13:30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13:30 – 16:00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16:00 – 17:00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tcPr>
                </a:tc>
              </a:tr>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u="none" strike="noStrike" cap="none" normalizeH="0" baseline="0" dirty="0" smtClean="0">
                          <a:ln>
                            <a:noFill/>
                          </a:ln>
                          <a:effectLst/>
                        </a:rPr>
                        <a:t>17:00 – 18:00</a:t>
                      </a: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mj-lt"/>
                      </a:endParaRPr>
                    </a:p>
                  </a:txBody>
                  <a:tcPr marL="84406" marR="84406" anchor="ctr" horzOverflow="overflow">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8" name="Rectangle 39"/>
          <p:cNvSpPr/>
          <p:nvPr/>
        </p:nvSpPr>
        <p:spPr>
          <a:xfrm>
            <a:off x="-94071" y="5361763"/>
            <a:ext cx="9249830" cy="15197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40"/>
          <p:cNvSpPr txBox="1"/>
          <p:nvPr/>
        </p:nvSpPr>
        <p:spPr>
          <a:xfrm>
            <a:off x="0" y="5436698"/>
            <a:ext cx="9143999" cy="1015663"/>
          </a:xfrm>
          <a:prstGeom prst="rect">
            <a:avLst/>
          </a:prstGeom>
          <a:noFill/>
        </p:spPr>
        <p:txBody>
          <a:bodyPr wrap="square" rtlCol="0">
            <a:spAutoFit/>
          </a:bodyPr>
          <a:lstStyle/>
          <a:p>
            <a:pPr algn="ctr"/>
            <a:r>
              <a:rPr lang="en-US" sz="6000" dirty="0" err="1" smtClean="0">
                <a:solidFill>
                  <a:schemeClr val="bg1">
                    <a:lumMod val="85000"/>
                  </a:schemeClr>
                </a:solidFill>
              </a:rPr>
              <a:t>Standarddrejebogsskabelon</a:t>
            </a:r>
            <a:endParaRPr lang="en-US" sz="6000" dirty="0">
              <a:solidFill>
                <a:schemeClr val="bg1">
                  <a:lumMod val="85000"/>
                </a:schemeClr>
              </a:solidFill>
            </a:endParaRPr>
          </a:p>
        </p:txBody>
      </p:sp>
    </p:spTree>
    <p:extLst>
      <p:ext uri="{BB962C8B-B14F-4D97-AF65-F5344CB8AC3E}">
        <p14:creationId xmlns:p14="http://schemas.microsoft.com/office/powerpoint/2010/main" val="3058111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8" name="Rectangle 27"/>
          <p:cNvSpPr/>
          <p:nvPr/>
        </p:nvSpPr>
        <p:spPr>
          <a:xfrm>
            <a:off x="0" y="5208905"/>
            <a:ext cx="9144000" cy="164909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bg1">
                  <a:lumMod val="85000"/>
                </a:schemeClr>
              </a:solidFill>
            </a:endParaRPr>
          </a:p>
        </p:txBody>
      </p:sp>
      <p:sp>
        <p:nvSpPr>
          <p:cNvPr id="47" name="Tekstfelt 46"/>
          <p:cNvSpPr txBox="1"/>
          <p:nvPr/>
        </p:nvSpPr>
        <p:spPr>
          <a:xfrm>
            <a:off x="599240" y="5561195"/>
            <a:ext cx="3468870" cy="769441"/>
          </a:xfrm>
          <a:prstGeom prst="rect">
            <a:avLst/>
          </a:prstGeom>
          <a:noFill/>
        </p:spPr>
        <p:txBody>
          <a:bodyPr wrap="square" rtlCol="0">
            <a:spAutoFit/>
          </a:bodyPr>
          <a:lstStyle/>
          <a:p>
            <a:r>
              <a:rPr lang="da-DK" sz="4400" dirty="0" smtClean="0">
                <a:solidFill>
                  <a:schemeClr val="bg1"/>
                </a:solidFill>
              </a:rPr>
              <a:t>Klassiske </a:t>
            </a:r>
            <a:endParaRPr lang="da-DK" sz="4400" dirty="0">
              <a:solidFill>
                <a:schemeClr val="bg1"/>
              </a:solidFill>
            </a:endParaRPr>
          </a:p>
        </p:txBody>
      </p:sp>
      <p:pic>
        <p:nvPicPr>
          <p:cNvPr id="88" name="Billede 87" descr="figure_trips_custom_text_13907-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911" y="4544520"/>
            <a:ext cx="2880925" cy="2160694"/>
          </a:xfrm>
          <a:prstGeom prst="rect">
            <a:avLst/>
          </a:prstGeom>
        </p:spPr>
      </p:pic>
      <p:sp>
        <p:nvSpPr>
          <p:cNvPr id="89" name="Tekstfelt 88"/>
          <p:cNvSpPr txBox="1"/>
          <p:nvPr/>
        </p:nvSpPr>
        <p:spPr>
          <a:xfrm>
            <a:off x="4820212" y="5513704"/>
            <a:ext cx="3468870" cy="769441"/>
          </a:xfrm>
          <a:prstGeom prst="rect">
            <a:avLst/>
          </a:prstGeom>
          <a:noFill/>
        </p:spPr>
        <p:txBody>
          <a:bodyPr wrap="square" rtlCol="0">
            <a:spAutoFit/>
          </a:bodyPr>
          <a:lstStyle/>
          <a:p>
            <a:r>
              <a:rPr lang="da-DK" sz="4400" dirty="0">
                <a:solidFill>
                  <a:schemeClr val="bg1"/>
                </a:solidFill>
              </a:rPr>
              <a:t>o</a:t>
            </a:r>
            <a:r>
              <a:rPr lang="da-DK" sz="4400" dirty="0" smtClean="0">
                <a:solidFill>
                  <a:schemeClr val="bg1"/>
                </a:solidFill>
              </a:rPr>
              <a:t>g problemer</a:t>
            </a:r>
            <a:endParaRPr lang="da-DK" sz="4400" dirty="0">
              <a:solidFill>
                <a:schemeClr val="bg1"/>
              </a:solidFill>
            </a:endParaRPr>
          </a:p>
        </p:txBody>
      </p:sp>
      <p:grpSp>
        <p:nvGrpSpPr>
          <p:cNvPr id="18" name="Grupper 17"/>
          <p:cNvGrpSpPr/>
          <p:nvPr/>
        </p:nvGrpSpPr>
        <p:grpSpPr>
          <a:xfrm>
            <a:off x="286991" y="2575066"/>
            <a:ext cx="2805596" cy="2530659"/>
            <a:chOff x="286991" y="2575066"/>
            <a:chExt cx="2805596" cy="2530659"/>
          </a:xfrm>
        </p:grpSpPr>
        <p:sp>
          <p:nvSpPr>
            <p:cNvPr id="4" name="Rektangel 3"/>
            <p:cNvSpPr/>
            <p:nvPr/>
          </p:nvSpPr>
          <p:spPr>
            <a:xfrm>
              <a:off x="286991" y="3905396"/>
              <a:ext cx="2805596" cy="1200329"/>
            </a:xfrm>
            <a:prstGeom prst="rect">
              <a:avLst/>
            </a:prstGeom>
          </p:spPr>
          <p:txBody>
            <a:bodyPr wrap="square">
              <a:spAutoFit/>
            </a:bodyPr>
            <a:lstStyle/>
            <a:p>
              <a:pPr marL="1587" lvl="1">
                <a:spcBef>
                  <a:spcPct val="20000"/>
                </a:spcBef>
                <a:buClr>
                  <a:schemeClr val="tx1"/>
                </a:buClr>
              </a:pPr>
              <a:r>
                <a:rPr lang="da-DK" dirty="0"/>
                <a:t>Ingen dagsorden – eller den er ikke kendt, accepteret, visuel og anvendt af deltagerne</a:t>
              </a:r>
            </a:p>
          </p:txBody>
        </p:sp>
        <p:grpSp>
          <p:nvGrpSpPr>
            <p:cNvPr id="13" name="Grupper 12"/>
            <p:cNvGrpSpPr/>
            <p:nvPr/>
          </p:nvGrpSpPr>
          <p:grpSpPr>
            <a:xfrm>
              <a:off x="706583" y="2575066"/>
              <a:ext cx="1518493" cy="1328682"/>
              <a:chOff x="283263" y="3727366"/>
              <a:chExt cx="1518493" cy="1328682"/>
            </a:xfrm>
          </p:grpSpPr>
          <p:pic>
            <p:nvPicPr>
              <p:cNvPr id="3" name="Billede 2" descr="blank_document_signature_pen_800_clr_642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63" y="3727366"/>
                <a:ext cx="1518493" cy="1328682"/>
              </a:xfrm>
              <a:prstGeom prst="rect">
                <a:avLst/>
              </a:prstGeom>
            </p:spPr>
          </p:pic>
          <p:sp>
            <p:nvSpPr>
              <p:cNvPr id="5" name="Tekstfelt 4"/>
              <p:cNvSpPr txBox="1"/>
              <p:nvPr/>
            </p:nvSpPr>
            <p:spPr>
              <a:xfrm>
                <a:off x="517392" y="3986049"/>
                <a:ext cx="611462" cy="707886"/>
              </a:xfrm>
              <a:prstGeom prst="rect">
                <a:avLst/>
              </a:prstGeom>
              <a:noFill/>
            </p:spPr>
            <p:txBody>
              <a:bodyPr wrap="square" rtlCol="0">
                <a:spAutoFit/>
              </a:bodyPr>
              <a:lstStyle/>
              <a:p>
                <a:r>
                  <a:rPr lang="da-DK" sz="4000" dirty="0" smtClean="0">
                    <a:latin typeface="Chalkboard SE Regular"/>
                    <a:cs typeface="Chalkboard SE Regular"/>
                  </a:rPr>
                  <a:t>?</a:t>
                </a:r>
                <a:endParaRPr lang="da-DK" sz="4000" dirty="0">
                  <a:latin typeface="Chalkboard SE Regular"/>
                  <a:cs typeface="Chalkboard SE Regular"/>
                </a:endParaRPr>
              </a:p>
            </p:txBody>
          </p:sp>
        </p:grpSp>
      </p:grpSp>
      <p:grpSp>
        <p:nvGrpSpPr>
          <p:cNvPr id="19" name="Grupper 18"/>
          <p:cNvGrpSpPr/>
          <p:nvPr/>
        </p:nvGrpSpPr>
        <p:grpSpPr>
          <a:xfrm>
            <a:off x="282214" y="597406"/>
            <a:ext cx="2469366" cy="1658862"/>
            <a:chOff x="282214" y="597406"/>
            <a:chExt cx="2469366" cy="1658862"/>
          </a:xfrm>
        </p:grpSpPr>
        <p:pic>
          <p:nvPicPr>
            <p:cNvPr id="6" name="Billede 5" descr="red_chair_in_circle_800_clr_336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150" y="597406"/>
              <a:ext cx="1999009" cy="1124442"/>
            </a:xfrm>
            <a:prstGeom prst="rect">
              <a:avLst/>
            </a:prstGeom>
          </p:spPr>
        </p:pic>
        <p:sp>
          <p:nvSpPr>
            <p:cNvPr id="7" name="Rektangel 6"/>
            <p:cNvSpPr/>
            <p:nvPr/>
          </p:nvSpPr>
          <p:spPr>
            <a:xfrm>
              <a:off x="282214" y="1609937"/>
              <a:ext cx="2469366" cy="646331"/>
            </a:xfrm>
            <a:prstGeom prst="rect">
              <a:avLst/>
            </a:prstGeom>
          </p:spPr>
          <p:txBody>
            <a:bodyPr wrap="square">
              <a:spAutoFit/>
            </a:bodyPr>
            <a:lstStyle/>
            <a:p>
              <a:pPr marL="1587" lvl="1">
                <a:spcBef>
                  <a:spcPct val="20000"/>
                </a:spcBef>
                <a:buClr>
                  <a:schemeClr val="tx1"/>
                </a:buClr>
              </a:pPr>
              <a:r>
                <a:rPr lang="da-DK" dirty="0"/>
                <a:t>Kernepersoner er ikke tilstede</a:t>
              </a:r>
            </a:p>
          </p:txBody>
        </p:sp>
      </p:grpSp>
      <p:grpSp>
        <p:nvGrpSpPr>
          <p:cNvPr id="20" name="Grupper 19"/>
          <p:cNvGrpSpPr/>
          <p:nvPr/>
        </p:nvGrpSpPr>
        <p:grpSpPr>
          <a:xfrm>
            <a:off x="3250227" y="606228"/>
            <a:ext cx="2688008" cy="1664397"/>
            <a:chOff x="3273745" y="570953"/>
            <a:chExt cx="2688008" cy="1664397"/>
          </a:xfrm>
        </p:grpSpPr>
        <p:sp>
          <p:nvSpPr>
            <p:cNvPr id="8" name="Rektangel 7"/>
            <p:cNvSpPr/>
            <p:nvPr/>
          </p:nvSpPr>
          <p:spPr>
            <a:xfrm>
              <a:off x="3273745" y="1589019"/>
              <a:ext cx="2688008" cy="646331"/>
            </a:xfrm>
            <a:prstGeom prst="rect">
              <a:avLst/>
            </a:prstGeom>
          </p:spPr>
          <p:txBody>
            <a:bodyPr wrap="square">
              <a:spAutoFit/>
            </a:bodyPr>
            <a:lstStyle/>
            <a:p>
              <a:pPr marL="1587" lvl="1">
                <a:spcBef>
                  <a:spcPct val="20000"/>
                </a:spcBef>
                <a:buClr>
                  <a:schemeClr val="tx1"/>
                </a:buClr>
              </a:pPr>
              <a:r>
                <a:rPr lang="da-DK" dirty="0"/>
                <a:t>Deltagere er uengagerede og bliver ikke involveret</a:t>
              </a:r>
            </a:p>
          </p:txBody>
        </p:sp>
        <p:pic>
          <p:nvPicPr>
            <p:cNvPr id="9" name="Billede 8" descr="bored_students_800_clr_327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011" y="570953"/>
              <a:ext cx="1857903" cy="1045070"/>
            </a:xfrm>
            <a:prstGeom prst="rect">
              <a:avLst/>
            </a:prstGeom>
          </p:spPr>
        </p:pic>
      </p:grpSp>
      <p:grpSp>
        <p:nvGrpSpPr>
          <p:cNvPr id="21" name="Grupper 20"/>
          <p:cNvGrpSpPr/>
          <p:nvPr/>
        </p:nvGrpSpPr>
        <p:grpSpPr>
          <a:xfrm>
            <a:off x="6233135" y="611429"/>
            <a:ext cx="2534581" cy="1650038"/>
            <a:chOff x="6233135" y="611429"/>
            <a:chExt cx="2534581" cy="1650038"/>
          </a:xfrm>
        </p:grpSpPr>
        <p:pic>
          <p:nvPicPr>
            <p:cNvPr id="10" name="Billede 9" descr="fighting_over_helm_400_clr_641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6828" y="611429"/>
              <a:ext cx="1034522" cy="1301285"/>
            </a:xfrm>
            <a:prstGeom prst="rect">
              <a:avLst/>
            </a:prstGeom>
          </p:spPr>
        </p:pic>
        <p:sp>
          <p:nvSpPr>
            <p:cNvPr id="11" name="Rektangel 10"/>
            <p:cNvSpPr/>
            <p:nvPr/>
          </p:nvSpPr>
          <p:spPr>
            <a:xfrm>
              <a:off x="6233135" y="1892135"/>
              <a:ext cx="2534581" cy="369332"/>
            </a:xfrm>
            <a:prstGeom prst="rect">
              <a:avLst/>
            </a:prstGeom>
          </p:spPr>
          <p:txBody>
            <a:bodyPr wrap="none">
              <a:spAutoFit/>
            </a:bodyPr>
            <a:lstStyle/>
            <a:p>
              <a:pPr marL="1587" lvl="1">
                <a:spcBef>
                  <a:spcPct val="20000"/>
                </a:spcBef>
                <a:buClr>
                  <a:schemeClr val="tx1"/>
                </a:buClr>
              </a:pPr>
              <a:r>
                <a:rPr lang="da-DK" dirty="0"/>
                <a:t>Konflikter håndteres ikke</a:t>
              </a:r>
            </a:p>
          </p:txBody>
        </p:sp>
      </p:grpSp>
      <p:grpSp>
        <p:nvGrpSpPr>
          <p:cNvPr id="22" name="Grupper 21"/>
          <p:cNvGrpSpPr/>
          <p:nvPr/>
        </p:nvGrpSpPr>
        <p:grpSpPr>
          <a:xfrm>
            <a:off x="6164593" y="2774948"/>
            <a:ext cx="2979407" cy="2124328"/>
            <a:chOff x="6074931" y="2939563"/>
            <a:chExt cx="2979407" cy="2124328"/>
          </a:xfrm>
        </p:grpSpPr>
        <p:pic>
          <p:nvPicPr>
            <p:cNvPr id="12" name="Billede 11" descr="question_between_figures_800_clr_13608-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2915" y="2939563"/>
              <a:ext cx="1062285" cy="1214040"/>
            </a:xfrm>
            <a:prstGeom prst="rect">
              <a:avLst/>
            </a:prstGeom>
          </p:spPr>
        </p:pic>
        <p:sp>
          <p:nvSpPr>
            <p:cNvPr id="14" name="Rektangel 13"/>
            <p:cNvSpPr/>
            <p:nvPr/>
          </p:nvSpPr>
          <p:spPr>
            <a:xfrm>
              <a:off x="6074931" y="4140561"/>
              <a:ext cx="2979407" cy="923330"/>
            </a:xfrm>
            <a:prstGeom prst="rect">
              <a:avLst/>
            </a:prstGeom>
          </p:spPr>
          <p:txBody>
            <a:bodyPr wrap="square">
              <a:spAutoFit/>
            </a:bodyPr>
            <a:lstStyle/>
            <a:p>
              <a:pPr marL="1587" lvl="1">
                <a:spcBef>
                  <a:spcPct val="20000"/>
                </a:spcBef>
                <a:buClr>
                  <a:schemeClr val="tx1"/>
                </a:buClr>
              </a:pPr>
              <a:r>
                <a:rPr lang="da-DK" dirty="0"/>
                <a:t>Ingen beslutninger træffes – eller deltagerne ved ikke hvilke. Resultater skabes ikke</a:t>
              </a:r>
            </a:p>
          </p:txBody>
        </p:sp>
      </p:grpSp>
      <p:grpSp>
        <p:nvGrpSpPr>
          <p:cNvPr id="24" name="Grupper 23"/>
          <p:cNvGrpSpPr/>
          <p:nvPr/>
        </p:nvGrpSpPr>
        <p:grpSpPr>
          <a:xfrm>
            <a:off x="3234871" y="2576454"/>
            <a:ext cx="2680658" cy="1752801"/>
            <a:chOff x="3234871" y="2576454"/>
            <a:chExt cx="2680658" cy="1752801"/>
          </a:xfrm>
        </p:grpSpPr>
        <p:sp>
          <p:nvSpPr>
            <p:cNvPr id="90" name="Rektangel 89"/>
            <p:cNvSpPr/>
            <p:nvPr/>
          </p:nvSpPr>
          <p:spPr>
            <a:xfrm>
              <a:off x="3234871" y="3682924"/>
              <a:ext cx="2680658" cy="646331"/>
            </a:xfrm>
            <a:prstGeom prst="rect">
              <a:avLst/>
            </a:prstGeom>
          </p:spPr>
          <p:txBody>
            <a:bodyPr wrap="square">
              <a:spAutoFit/>
            </a:bodyPr>
            <a:lstStyle/>
            <a:p>
              <a:pPr marL="1587" lvl="1">
                <a:spcBef>
                  <a:spcPct val="20000"/>
                </a:spcBef>
                <a:buClr>
                  <a:schemeClr val="tx1"/>
                </a:buClr>
              </a:pPr>
              <a:r>
                <a:rPr lang="da-DK" dirty="0" smtClean="0"/>
                <a:t>Starter </a:t>
              </a:r>
              <a:r>
                <a:rPr lang="da-DK" dirty="0"/>
                <a:t>for sent og slutter sjusket eller ikke til tiden</a:t>
              </a:r>
            </a:p>
          </p:txBody>
        </p:sp>
        <p:pic>
          <p:nvPicPr>
            <p:cNvPr id="91" name="Billede 90" descr="stick_figure_leaning_on_stopwatch_400_clr_1332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127368" y="2576454"/>
              <a:ext cx="953349" cy="1198383"/>
            </a:xfrm>
            <a:prstGeom prst="rect">
              <a:avLst/>
            </a:prstGeom>
          </p:spPr>
        </p:pic>
      </p:grpSp>
    </p:spTree>
    <p:extLst>
      <p:ext uri="{BB962C8B-B14F-4D97-AF65-F5344CB8AC3E}">
        <p14:creationId xmlns:p14="http://schemas.microsoft.com/office/powerpoint/2010/main" val="4118098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10" name="Rectangle 109"/>
          <p:cNvSpPr/>
          <p:nvPr/>
        </p:nvSpPr>
        <p:spPr>
          <a:xfrm>
            <a:off x="0" y="5361763"/>
            <a:ext cx="9144000" cy="14844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ktangel 12"/>
          <p:cNvSpPr/>
          <p:nvPr/>
        </p:nvSpPr>
        <p:spPr>
          <a:xfrm>
            <a:off x="-63960" y="5651893"/>
            <a:ext cx="9143999" cy="769441"/>
          </a:xfrm>
          <a:prstGeom prst="rect">
            <a:avLst/>
          </a:prstGeom>
        </p:spPr>
        <p:txBody>
          <a:bodyPr wrap="square">
            <a:spAutoFit/>
          </a:bodyPr>
          <a:lstStyle/>
          <a:p>
            <a:pPr algn="ctr"/>
            <a:r>
              <a:rPr lang="da-DK" sz="4400" dirty="0">
                <a:solidFill>
                  <a:schemeClr val="bg1"/>
                </a:solidFill>
              </a:rPr>
              <a:t>Hvorfor </a:t>
            </a:r>
            <a:r>
              <a:rPr lang="da-DK" sz="4400" dirty="0" smtClean="0">
                <a:solidFill>
                  <a:schemeClr val="bg1"/>
                </a:solidFill>
              </a:rPr>
              <a:t>bevidst </a:t>
            </a:r>
            <a:r>
              <a:rPr lang="da-DK" sz="4400" dirty="0">
                <a:solidFill>
                  <a:schemeClr val="bg1"/>
                </a:solidFill>
              </a:rPr>
              <a:t>design af </a:t>
            </a:r>
            <a:r>
              <a:rPr lang="da-DK" sz="4400" dirty="0" smtClean="0">
                <a:solidFill>
                  <a:schemeClr val="bg1"/>
                </a:solidFill>
              </a:rPr>
              <a:t>møder?</a:t>
            </a:r>
            <a:endParaRPr lang="da-DK" sz="4400" dirty="0">
              <a:solidFill>
                <a:schemeClr val="bg1"/>
              </a:solidFill>
            </a:endParaRPr>
          </a:p>
        </p:txBody>
      </p:sp>
      <p:grpSp>
        <p:nvGrpSpPr>
          <p:cNvPr id="23" name="Grupper 22"/>
          <p:cNvGrpSpPr/>
          <p:nvPr/>
        </p:nvGrpSpPr>
        <p:grpSpPr>
          <a:xfrm>
            <a:off x="304382" y="729166"/>
            <a:ext cx="9148407" cy="3480440"/>
            <a:chOff x="258698" y="893625"/>
            <a:chExt cx="9148407" cy="3480440"/>
          </a:xfrm>
        </p:grpSpPr>
        <p:pic>
          <p:nvPicPr>
            <p:cNvPr id="14" name="Billede 13"/>
            <p:cNvPicPr>
              <a:picLocks noChangeAspect="1"/>
            </p:cNvPicPr>
            <p:nvPr/>
          </p:nvPicPr>
          <p:blipFill>
            <a:blip r:embed="rId2"/>
            <a:stretch>
              <a:fillRect/>
            </a:stretch>
          </p:blipFill>
          <p:spPr>
            <a:xfrm>
              <a:off x="258698" y="952417"/>
              <a:ext cx="5031475" cy="3421648"/>
            </a:xfrm>
            <a:prstGeom prst="rect">
              <a:avLst/>
            </a:prstGeom>
          </p:spPr>
        </p:pic>
        <p:sp>
          <p:nvSpPr>
            <p:cNvPr id="16" name="Rektangel 15"/>
            <p:cNvSpPr/>
            <p:nvPr/>
          </p:nvSpPr>
          <p:spPr>
            <a:xfrm>
              <a:off x="5331550" y="1732958"/>
              <a:ext cx="3711029" cy="2382191"/>
            </a:xfrm>
            <a:prstGeom prst="rect">
              <a:avLst/>
            </a:prstGeom>
          </p:spPr>
          <p:txBody>
            <a:bodyPr wrap="square">
              <a:spAutoFit/>
            </a:bodyPr>
            <a:lstStyle/>
            <a:p>
              <a:pPr marL="184150" lvl="1" indent="-182563">
                <a:spcBef>
                  <a:spcPct val="20000"/>
                </a:spcBef>
                <a:buClr>
                  <a:schemeClr val="tx1"/>
                </a:buClr>
                <a:buFontTx/>
                <a:buChar char="•"/>
              </a:pPr>
              <a:r>
                <a:rPr lang="da-DK" sz="2400" dirty="0"/>
                <a:t>Resulterer i dårlige leverancer (beslutninger, ideer, videndeling, planer m.m.)</a:t>
              </a:r>
            </a:p>
            <a:p>
              <a:pPr marL="184150" lvl="1" indent="-182563">
                <a:spcBef>
                  <a:spcPct val="20000"/>
                </a:spcBef>
                <a:buClr>
                  <a:schemeClr val="tx1"/>
                </a:buClr>
                <a:buFontTx/>
                <a:buChar char="•"/>
              </a:pPr>
              <a:r>
                <a:rPr lang="da-DK" sz="2400" dirty="0" smtClean="0"/>
                <a:t>Spilder </a:t>
              </a:r>
              <a:r>
                <a:rPr lang="da-DK" sz="2400" dirty="0"/>
                <a:t>folks tid og giver dårlig </a:t>
              </a:r>
              <a:r>
                <a:rPr lang="da-DK" sz="2400" dirty="0" smtClean="0"/>
                <a:t>energi</a:t>
              </a:r>
              <a:endParaRPr lang="da-DK" sz="2400" dirty="0"/>
            </a:p>
          </p:txBody>
        </p:sp>
        <p:sp>
          <p:nvSpPr>
            <p:cNvPr id="17" name="Tekstfelt 16"/>
            <p:cNvSpPr txBox="1"/>
            <p:nvPr/>
          </p:nvSpPr>
          <p:spPr>
            <a:xfrm>
              <a:off x="5373808" y="893625"/>
              <a:ext cx="4033297" cy="646331"/>
            </a:xfrm>
            <a:prstGeom prst="rect">
              <a:avLst/>
            </a:prstGeom>
            <a:noFill/>
          </p:spPr>
          <p:txBody>
            <a:bodyPr wrap="square" rtlCol="0">
              <a:spAutoFit/>
            </a:bodyPr>
            <a:lstStyle/>
            <a:p>
              <a:r>
                <a:rPr lang="da-DK" sz="3600" dirty="0" smtClean="0">
                  <a:solidFill>
                    <a:schemeClr val="accent3">
                      <a:lumMod val="50000"/>
                    </a:schemeClr>
                  </a:solidFill>
                </a:rPr>
                <a:t>Dårlige processer</a:t>
              </a:r>
              <a:endParaRPr lang="da-DK" sz="3600" dirty="0">
                <a:solidFill>
                  <a:schemeClr val="accent3">
                    <a:lumMod val="50000"/>
                  </a:schemeClr>
                </a:solidFill>
              </a:endParaRPr>
            </a:p>
          </p:txBody>
        </p:sp>
      </p:grpSp>
    </p:spTree>
    <p:extLst>
      <p:ext uri="{BB962C8B-B14F-4D97-AF65-F5344CB8AC3E}">
        <p14:creationId xmlns:p14="http://schemas.microsoft.com/office/powerpoint/2010/main" val="233613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p:nvPr/>
        </p:nvSpPr>
        <p:spPr bwMode="auto">
          <a:xfrm>
            <a:off x="1662780" y="2848296"/>
            <a:ext cx="2703634" cy="1685925"/>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solidFill>
                <a:srgbClr val="342F2B"/>
              </a:solidFill>
            </a:endParaRPr>
          </a:p>
        </p:txBody>
      </p:sp>
      <p:sp>
        <p:nvSpPr>
          <p:cNvPr id="5" name="Rectangle 42"/>
          <p:cNvSpPr/>
          <p:nvPr/>
        </p:nvSpPr>
        <p:spPr bwMode="auto">
          <a:xfrm>
            <a:off x="1662780" y="1171896"/>
            <a:ext cx="2703634" cy="1685925"/>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solidFill>
                <a:srgbClr val="342F2B"/>
              </a:solidFill>
            </a:endParaRPr>
          </a:p>
        </p:txBody>
      </p:sp>
      <p:sp>
        <p:nvSpPr>
          <p:cNvPr id="6" name="Rectangle 43"/>
          <p:cNvSpPr/>
          <p:nvPr/>
        </p:nvSpPr>
        <p:spPr bwMode="auto">
          <a:xfrm>
            <a:off x="4348830" y="2848296"/>
            <a:ext cx="2703635" cy="1685925"/>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solidFill>
                <a:srgbClr val="342F2B"/>
              </a:solidFill>
            </a:endParaRPr>
          </a:p>
        </p:txBody>
      </p:sp>
      <p:sp>
        <p:nvSpPr>
          <p:cNvPr id="7" name="Rectangle 44"/>
          <p:cNvSpPr/>
          <p:nvPr/>
        </p:nvSpPr>
        <p:spPr bwMode="auto">
          <a:xfrm>
            <a:off x="4348830" y="1171896"/>
            <a:ext cx="2703635" cy="1685925"/>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solidFill>
                <a:srgbClr val="342F2B"/>
              </a:solidFill>
            </a:endParaRPr>
          </a:p>
        </p:txBody>
      </p:sp>
      <p:sp>
        <p:nvSpPr>
          <p:cNvPr id="8" name="Rectangle 17"/>
          <p:cNvSpPr>
            <a:spLocks noChangeArrowheads="1"/>
          </p:cNvSpPr>
          <p:nvPr/>
        </p:nvSpPr>
        <p:spPr bwMode="auto">
          <a:xfrm>
            <a:off x="4851825" y="1443549"/>
            <a:ext cx="1589864" cy="1142048"/>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a-DK" altLang="da-DK" b="1" dirty="0">
                <a:solidFill>
                  <a:srgbClr val="FFFFFF"/>
                </a:solidFill>
              </a:rPr>
              <a:t>VÆRDI </a:t>
            </a:r>
            <a:br>
              <a:rPr lang="da-DK" altLang="da-DK" b="1" dirty="0">
                <a:solidFill>
                  <a:srgbClr val="FFFFFF"/>
                </a:solidFill>
              </a:rPr>
            </a:br>
            <a:r>
              <a:rPr lang="da-DK" altLang="da-DK" b="1" dirty="0">
                <a:solidFill>
                  <a:srgbClr val="FFFFFF"/>
                </a:solidFill>
              </a:rPr>
              <a:t>OG MENING</a:t>
            </a:r>
          </a:p>
        </p:txBody>
      </p:sp>
      <p:sp>
        <p:nvSpPr>
          <p:cNvPr id="9" name="Rectangle 10"/>
          <p:cNvSpPr>
            <a:spLocks noChangeArrowheads="1"/>
          </p:cNvSpPr>
          <p:nvPr/>
        </p:nvSpPr>
        <p:spPr bwMode="auto">
          <a:xfrm>
            <a:off x="1940615" y="1778488"/>
            <a:ext cx="2148818"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a-DK" altLang="da-DK" sz="2000" dirty="0" err="1">
                <a:solidFill>
                  <a:schemeClr val="bg1"/>
                </a:solidFill>
              </a:rPr>
              <a:t>Snakkekultur</a:t>
            </a:r>
            <a:endParaRPr lang="da-DK" altLang="da-DK" sz="2000" dirty="0">
              <a:solidFill>
                <a:schemeClr val="bg1"/>
              </a:solidFill>
            </a:endParaRPr>
          </a:p>
          <a:p>
            <a:pPr algn="ctr"/>
            <a:r>
              <a:rPr lang="da-DK" altLang="da-DK" sz="2000" dirty="0">
                <a:solidFill>
                  <a:schemeClr val="bg1"/>
                </a:solidFill>
              </a:rPr>
              <a:t>(kollektiv ledelse)</a:t>
            </a:r>
          </a:p>
        </p:txBody>
      </p:sp>
      <p:sp>
        <p:nvSpPr>
          <p:cNvPr id="10" name="Rectangle 10"/>
          <p:cNvSpPr>
            <a:spLocks noChangeArrowheads="1"/>
          </p:cNvSpPr>
          <p:nvPr/>
        </p:nvSpPr>
        <p:spPr bwMode="auto">
          <a:xfrm>
            <a:off x="4569825" y="3454602"/>
            <a:ext cx="2262906"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a-DK" altLang="da-DK" sz="2000" dirty="0">
                <a:solidFill>
                  <a:srgbClr val="FFFFFF"/>
                </a:solidFill>
              </a:rPr>
              <a:t>Enetale</a:t>
            </a:r>
          </a:p>
          <a:p>
            <a:pPr algn="ctr"/>
            <a:r>
              <a:rPr lang="da-DK" altLang="da-DK" sz="2000" dirty="0">
                <a:solidFill>
                  <a:srgbClr val="FFFFFF"/>
                </a:solidFill>
              </a:rPr>
              <a:t>(autoritær ledelse)</a:t>
            </a:r>
          </a:p>
        </p:txBody>
      </p:sp>
      <p:grpSp>
        <p:nvGrpSpPr>
          <p:cNvPr id="11" name="Group 40"/>
          <p:cNvGrpSpPr>
            <a:grpSpLocks/>
          </p:cNvGrpSpPr>
          <p:nvPr/>
        </p:nvGrpSpPr>
        <p:grpSpPr bwMode="auto">
          <a:xfrm>
            <a:off x="1128839" y="471809"/>
            <a:ext cx="7874053" cy="4385600"/>
            <a:chOff x="509930" y="1172342"/>
            <a:chExt cx="10105696" cy="5195486"/>
          </a:xfrm>
        </p:grpSpPr>
        <p:sp>
          <p:nvSpPr>
            <p:cNvPr id="12" name="Line 8"/>
            <p:cNvSpPr>
              <a:spLocks noChangeShapeType="1"/>
            </p:cNvSpPr>
            <p:nvPr/>
          </p:nvSpPr>
          <p:spPr bwMode="auto">
            <a:xfrm flipV="1">
              <a:off x="1197080" y="1781677"/>
              <a:ext cx="0" cy="4212685"/>
            </a:xfrm>
            <a:prstGeom prst="line">
              <a:avLst/>
            </a:prstGeom>
            <a:noFill/>
            <a:ln w="28575">
              <a:solidFill>
                <a:schemeClr val="accent4"/>
              </a:solidFill>
              <a:round/>
              <a:headEnd/>
              <a:tailEnd type="triangle" w="med" len="med"/>
            </a:ln>
            <a:effectLst/>
          </p:spPr>
          <p:txBody>
            <a:bodyPr lIns="90000" tIns="46800" rIns="90000" bIns="46800" anchor="ctr"/>
            <a:lstStyle/>
            <a:p>
              <a:pPr fontAlgn="auto">
                <a:spcBef>
                  <a:spcPts val="0"/>
                </a:spcBef>
                <a:spcAft>
                  <a:spcPts val="0"/>
                </a:spcAft>
                <a:defRPr/>
              </a:pPr>
              <a:endParaRPr lang="da-DK" dirty="0">
                <a:solidFill>
                  <a:srgbClr val="342F2B"/>
                </a:solidFill>
                <a:latin typeface="Arial"/>
              </a:endParaRPr>
            </a:p>
          </p:txBody>
        </p:sp>
        <p:sp>
          <p:nvSpPr>
            <p:cNvPr id="13" name="Line 9"/>
            <p:cNvSpPr>
              <a:spLocks noChangeShapeType="1"/>
            </p:cNvSpPr>
            <p:nvPr/>
          </p:nvSpPr>
          <p:spPr bwMode="auto">
            <a:xfrm rot="5400000" flipV="1">
              <a:off x="4745961" y="2436077"/>
              <a:ext cx="0" cy="7101524"/>
            </a:xfrm>
            <a:prstGeom prst="line">
              <a:avLst/>
            </a:prstGeom>
            <a:noFill/>
            <a:ln w="28575">
              <a:solidFill>
                <a:schemeClr val="accent4"/>
              </a:solidFill>
              <a:round/>
              <a:headEnd/>
              <a:tailEnd type="triangle" w="med" len="med"/>
            </a:ln>
            <a:effectLst/>
          </p:spPr>
          <p:txBody>
            <a:bodyPr lIns="90000" tIns="46800" rIns="90000" bIns="46800" anchor="ctr"/>
            <a:lstStyle/>
            <a:p>
              <a:pPr fontAlgn="auto">
                <a:spcBef>
                  <a:spcPts val="0"/>
                </a:spcBef>
                <a:spcAft>
                  <a:spcPts val="0"/>
                </a:spcAft>
                <a:defRPr/>
              </a:pPr>
              <a:endParaRPr lang="da-DK" dirty="0">
                <a:solidFill>
                  <a:srgbClr val="342F2B"/>
                </a:solidFill>
                <a:latin typeface="Arial"/>
              </a:endParaRPr>
            </a:p>
          </p:txBody>
        </p:sp>
        <p:sp>
          <p:nvSpPr>
            <p:cNvPr id="14" name="Rectangle 29"/>
            <p:cNvSpPr>
              <a:spLocks noChangeArrowheads="1"/>
            </p:cNvSpPr>
            <p:nvPr/>
          </p:nvSpPr>
          <p:spPr bwMode="auto">
            <a:xfrm>
              <a:off x="617824" y="1172342"/>
              <a:ext cx="3113635" cy="5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da-DK" altLang="da-DK" sz="1400" b="1" dirty="0">
                  <a:solidFill>
                    <a:srgbClr val="000000"/>
                  </a:solidFill>
                </a:rPr>
                <a:t>Involvering og </a:t>
              </a:r>
            </a:p>
            <a:p>
              <a:pPr>
                <a:lnSpc>
                  <a:spcPct val="90000"/>
                </a:lnSpc>
              </a:pPr>
              <a:r>
                <a:rPr lang="da-DK" altLang="da-DK" sz="1400" b="1" dirty="0">
                  <a:solidFill>
                    <a:srgbClr val="000000"/>
                  </a:solidFill>
                </a:rPr>
                <a:t>personlig meningsfuldhed</a:t>
              </a:r>
            </a:p>
          </p:txBody>
        </p:sp>
        <p:sp>
          <p:nvSpPr>
            <p:cNvPr id="15" name="Rectangle 31"/>
            <p:cNvSpPr>
              <a:spLocks noChangeArrowheads="1"/>
            </p:cNvSpPr>
            <p:nvPr/>
          </p:nvSpPr>
          <p:spPr bwMode="auto">
            <a:xfrm>
              <a:off x="8368759" y="5686715"/>
              <a:ext cx="2246867" cy="57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da-DK" altLang="da-DK" sz="1400" b="1">
                  <a:solidFill>
                    <a:srgbClr val="000000"/>
                  </a:solidFill>
                </a:rPr>
                <a:t>Resultatfokus og værdiskabelse</a:t>
              </a:r>
            </a:p>
          </p:txBody>
        </p:sp>
        <p:sp>
          <p:nvSpPr>
            <p:cNvPr id="16" name="Rectangle 10"/>
            <p:cNvSpPr>
              <a:spLocks noChangeArrowheads="1"/>
            </p:cNvSpPr>
            <p:nvPr/>
          </p:nvSpPr>
          <p:spPr bwMode="auto">
            <a:xfrm>
              <a:off x="523094" y="1965831"/>
              <a:ext cx="647474" cy="3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pPr>
              <a:r>
                <a:rPr lang="da-DK" altLang="da-DK" sz="1400" i="1">
                  <a:solidFill>
                    <a:srgbClr val="000000"/>
                  </a:solidFill>
                </a:rPr>
                <a:t>Høj</a:t>
              </a:r>
            </a:p>
          </p:txBody>
        </p:sp>
        <p:sp>
          <p:nvSpPr>
            <p:cNvPr id="17" name="Rectangle 10"/>
            <p:cNvSpPr>
              <a:spLocks noChangeArrowheads="1"/>
            </p:cNvSpPr>
            <p:nvPr/>
          </p:nvSpPr>
          <p:spPr bwMode="auto">
            <a:xfrm>
              <a:off x="509930" y="5561224"/>
              <a:ext cx="660638" cy="3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pPr>
              <a:r>
                <a:rPr lang="da-DK" altLang="da-DK" sz="1400" i="1">
                  <a:solidFill>
                    <a:srgbClr val="000000"/>
                  </a:solidFill>
                </a:rPr>
                <a:t>Lav</a:t>
              </a:r>
            </a:p>
          </p:txBody>
        </p:sp>
        <p:sp>
          <p:nvSpPr>
            <p:cNvPr id="18" name="Rectangle 10"/>
            <p:cNvSpPr>
              <a:spLocks noChangeArrowheads="1"/>
            </p:cNvSpPr>
            <p:nvPr/>
          </p:nvSpPr>
          <p:spPr bwMode="auto">
            <a:xfrm>
              <a:off x="1227128" y="6021900"/>
              <a:ext cx="660638" cy="3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da-DK" altLang="da-DK" sz="1400" i="1">
                  <a:solidFill>
                    <a:srgbClr val="000000"/>
                  </a:solidFill>
                </a:rPr>
                <a:t>Lav</a:t>
              </a:r>
            </a:p>
          </p:txBody>
        </p:sp>
        <p:sp>
          <p:nvSpPr>
            <p:cNvPr id="19" name="Rectangle 10"/>
            <p:cNvSpPr>
              <a:spLocks noChangeArrowheads="1"/>
            </p:cNvSpPr>
            <p:nvPr/>
          </p:nvSpPr>
          <p:spPr bwMode="auto">
            <a:xfrm>
              <a:off x="7718499" y="6021900"/>
              <a:ext cx="647474" cy="3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da-DK" altLang="da-DK" sz="1400" i="1">
                  <a:solidFill>
                    <a:srgbClr val="000000"/>
                  </a:solidFill>
                </a:rPr>
                <a:t>Høj</a:t>
              </a:r>
            </a:p>
          </p:txBody>
        </p:sp>
      </p:grpSp>
      <p:sp>
        <p:nvSpPr>
          <p:cNvPr id="22" name="Rectangle 39"/>
          <p:cNvSpPr/>
          <p:nvPr/>
        </p:nvSpPr>
        <p:spPr>
          <a:xfrm>
            <a:off x="0" y="5479344"/>
            <a:ext cx="9230722" cy="13904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40"/>
          <p:cNvSpPr txBox="1"/>
          <p:nvPr/>
        </p:nvSpPr>
        <p:spPr>
          <a:xfrm>
            <a:off x="-11759" y="5660100"/>
            <a:ext cx="8983785" cy="830997"/>
          </a:xfrm>
          <a:prstGeom prst="rect">
            <a:avLst/>
          </a:prstGeom>
          <a:noFill/>
        </p:spPr>
        <p:txBody>
          <a:bodyPr wrap="square" rtlCol="0">
            <a:spAutoFit/>
          </a:bodyPr>
          <a:lstStyle/>
          <a:p>
            <a:pPr algn="ctr"/>
            <a:r>
              <a:rPr lang="en-US" sz="4800" dirty="0" smtClean="0">
                <a:solidFill>
                  <a:schemeClr val="bg1">
                    <a:lumMod val="85000"/>
                  </a:schemeClr>
                </a:solidFill>
              </a:rPr>
              <a:t>DET GODE MØDE</a:t>
            </a:r>
            <a:endParaRPr lang="en-US" sz="4800" dirty="0">
              <a:solidFill>
                <a:schemeClr val="bg1">
                  <a:lumMod val="85000"/>
                </a:schemeClr>
              </a:solidFill>
            </a:endParaRPr>
          </a:p>
        </p:txBody>
      </p:sp>
      <p:sp>
        <p:nvSpPr>
          <p:cNvPr id="20" name="Rektangel 19"/>
          <p:cNvSpPr/>
          <p:nvPr/>
        </p:nvSpPr>
        <p:spPr>
          <a:xfrm>
            <a:off x="1659630" y="4963930"/>
            <a:ext cx="4572000" cy="430887"/>
          </a:xfrm>
          <a:prstGeom prst="rect">
            <a:avLst/>
          </a:prstGeom>
        </p:spPr>
        <p:txBody>
          <a:bodyPr>
            <a:spAutoFit/>
          </a:bodyPr>
          <a:lstStyle/>
          <a:p>
            <a:pPr>
              <a:spcBef>
                <a:spcPts val="600"/>
              </a:spcBef>
            </a:pPr>
            <a:r>
              <a:rPr lang="da-DK" altLang="da-DK" sz="1100" dirty="0">
                <a:cs typeface="Arial" panose="020B0604020202020204" pitchFamily="34" charset="0"/>
              </a:rPr>
              <a:t>Kilde: Ib Ravn, </a:t>
            </a:r>
            <a:r>
              <a:rPr lang="da-DK" altLang="da-DK" sz="1100" i="1" dirty="0" err="1">
                <a:cs typeface="Arial" panose="020B0604020202020204" pitchFamily="34" charset="0"/>
              </a:rPr>
              <a:t>Facilitering</a:t>
            </a:r>
            <a:r>
              <a:rPr lang="da-DK" altLang="da-DK" sz="1100" i="1" dirty="0">
                <a:cs typeface="Arial" panose="020B0604020202020204" pitchFamily="34" charset="0"/>
              </a:rPr>
              <a:t> – ledelse af møder der skaber værdi og mening</a:t>
            </a:r>
            <a:r>
              <a:rPr lang="da-DK" altLang="da-DK" sz="1100" dirty="0">
                <a:cs typeface="Arial" panose="020B0604020202020204" pitchFamily="34" charset="0"/>
              </a:rPr>
              <a:t>, 2011</a:t>
            </a:r>
          </a:p>
        </p:txBody>
      </p:sp>
    </p:spTree>
    <p:extLst>
      <p:ext uri="{BB962C8B-B14F-4D97-AF65-F5344CB8AC3E}">
        <p14:creationId xmlns:p14="http://schemas.microsoft.com/office/powerpoint/2010/main" val="2360826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303665" y="27461"/>
            <a:ext cx="7895808" cy="5428368"/>
          </a:xfrm>
          <a:prstGeom prst="rect">
            <a:avLst/>
          </a:prstGeom>
        </p:spPr>
      </p:pic>
      <p:sp>
        <p:nvSpPr>
          <p:cNvPr id="110" name="Rectangle 109"/>
          <p:cNvSpPr/>
          <p:nvPr/>
        </p:nvSpPr>
        <p:spPr>
          <a:xfrm>
            <a:off x="0" y="5361763"/>
            <a:ext cx="9144000" cy="14844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kstfelt 3"/>
          <p:cNvSpPr txBox="1"/>
          <p:nvPr/>
        </p:nvSpPr>
        <p:spPr>
          <a:xfrm>
            <a:off x="3536097" y="678813"/>
            <a:ext cx="3963026" cy="2246769"/>
          </a:xfrm>
          <a:prstGeom prst="rect">
            <a:avLst/>
          </a:prstGeom>
          <a:noFill/>
        </p:spPr>
        <p:txBody>
          <a:bodyPr wrap="square" rtlCol="0">
            <a:spAutoFit/>
          </a:bodyPr>
          <a:lstStyle/>
          <a:p>
            <a:r>
              <a:rPr lang="da-DK" sz="3200" b="1" dirty="0" smtClean="0">
                <a:latin typeface="Chalkboard"/>
                <a:cs typeface="Chalkboard"/>
              </a:rPr>
              <a:t>Gruppedrøftelse:</a:t>
            </a:r>
          </a:p>
          <a:p>
            <a:r>
              <a:rPr lang="da-DK" dirty="0" smtClean="0">
                <a:latin typeface="Chalkboard"/>
                <a:cs typeface="Chalkboard"/>
              </a:rPr>
              <a:t>Beskriv et rigtigt godt møde!</a:t>
            </a:r>
          </a:p>
          <a:p>
            <a:r>
              <a:rPr lang="da-DK" dirty="0" smtClean="0">
                <a:latin typeface="Chalkboard"/>
                <a:cs typeface="Chalkboard"/>
              </a:rPr>
              <a:t>Hvad var det, der gjorde det til et godt møde?</a:t>
            </a:r>
          </a:p>
          <a:p>
            <a:r>
              <a:rPr lang="da-DK" dirty="0" smtClean="0">
                <a:latin typeface="Chalkboard"/>
                <a:cs typeface="Chalkboard"/>
              </a:rPr>
              <a:t>Vær meget konkret!</a:t>
            </a:r>
          </a:p>
          <a:p>
            <a:endParaRPr lang="da-DK" dirty="0">
              <a:latin typeface="Chalkboard"/>
              <a:cs typeface="Chalkboard"/>
            </a:endParaRPr>
          </a:p>
          <a:p>
            <a:r>
              <a:rPr lang="da-DK" dirty="0" smtClean="0">
                <a:latin typeface="Chalkboard"/>
                <a:cs typeface="Chalkboard"/>
              </a:rPr>
              <a:t>Produkt: 5 stikord</a:t>
            </a:r>
          </a:p>
        </p:txBody>
      </p:sp>
    </p:spTree>
    <p:extLst>
      <p:ext uri="{BB962C8B-B14F-4D97-AF65-F5344CB8AC3E}">
        <p14:creationId xmlns:p14="http://schemas.microsoft.com/office/powerpoint/2010/main" val="3858653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4567" y="1749034"/>
            <a:ext cx="8458199" cy="4362275"/>
          </a:xfrm>
          <a:prstGeom prst="ellipse">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9763" y="2018311"/>
            <a:ext cx="6906236" cy="3890883"/>
          </a:xfrm>
          <a:prstGeom prst="ellipse">
            <a:avLst/>
          </a:prstGeom>
          <a:solidFill>
            <a:schemeClr val="tx1">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4960" y="2610718"/>
            <a:ext cx="4961021" cy="2800473"/>
          </a:xfrm>
          <a:prstGeom prst="ellipse">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5970" y="2879994"/>
            <a:ext cx="3456103" cy="2268101"/>
          </a:xfrm>
          <a:prstGeom prst="ellipse">
            <a:avLst/>
          </a:prstGeom>
          <a:solidFill>
            <a:schemeClr val="tx1">
              <a:lumMod val="85000"/>
              <a:lumOff val="1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5941" y="3203126"/>
            <a:ext cx="2254281" cy="1675431"/>
          </a:xfrm>
          <a:prstGeom prst="ellipse">
            <a:avLst/>
          </a:prstGeom>
          <a:solidFill>
            <a:schemeClr val="tx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upper 27"/>
          <p:cNvGrpSpPr/>
          <p:nvPr/>
        </p:nvGrpSpPr>
        <p:grpSpPr>
          <a:xfrm>
            <a:off x="564426" y="525304"/>
            <a:ext cx="2363533" cy="4048657"/>
            <a:chOff x="564426" y="607610"/>
            <a:chExt cx="2363533" cy="4048657"/>
          </a:xfrm>
        </p:grpSpPr>
        <p:cxnSp>
          <p:nvCxnSpPr>
            <p:cNvPr id="61" name="Straight Arrow Connector 60"/>
            <p:cNvCxnSpPr/>
            <p:nvPr/>
          </p:nvCxnSpPr>
          <p:spPr>
            <a:xfrm>
              <a:off x="1793054" y="1505174"/>
              <a:ext cx="6051" cy="1963512"/>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
            <p:cNvSpPr>
              <a:spLocks noChangeArrowheads="1"/>
            </p:cNvSpPr>
            <p:nvPr/>
          </p:nvSpPr>
          <p:spPr bwMode="auto">
            <a:xfrm>
              <a:off x="564426" y="607610"/>
              <a:ext cx="2022527" cy="818686"/>
            </a:xfrm>
            <a:prstGeom prst="rect">
              <a:avLst/>
            </a:prstGeom>
            <a:noFill/>
            <a:ln w="9525">
              <a:noFill/>
              <a:miter lim="800000"/>
              <a:headEnd/>
              <a:tailEnd/>
            </a:ln>
          </p:spPr>
          <p:txBody>
            <a:bodyPr wrap="square" lIns="0" tIns="0" rIns="0" bIns="0" anchor="ctr">
              <a:spAutoFit/>
            </a:bodyPr>
            <a:lstStyle/>
            <a:p>
              <a:pPr algn="ctr">
                <a:spcBef>
                  <a:spcPct val="20000"/>
                </a:spcBef>
              </a:pPr>
              <a:r>
                <a:rPr lang="da-DK" b="1" dirty="0">
                  <a:solidFill>
                    <a:srgbClr val="DC4817"/>
                  </a:solidFill>
                </a:rPr>
                <a:t>1. FORMÅL</a:t>
              </a:r>
            </a:p>
            <a:p>
              <a:pPr algn="ctr">
                <a:spcBef>
                  <a:spcPct val="20000"/>
                </a:spcBef>
              </a:pPr>
              <a:r>
                <a:rPr lang="da-DK" sz="1600" b="1" dirty="0">
                  <a:solidFill>
                    <a:srgbClr val="342F2B"/>
                  </a:solidFill>
                </a:rPr>
                <a:t>Hvorfor og </a:t>
              </a:r>
              <a:r>
                <a:rPr lang="da-DK" sz="1600" b="1" dirty="0" smtClean="0">
                  <a:solidFill>
                    <a:srgbClr val="342F2B"/>
                  </a:solidFill>
                </a:rPr>
                <a:t>hvad leveres</a:t>
              </a:r>
              <a:r>
                <a:rPr lang="da-DK" sz="1600" b="1" dirty="0">
                  <a:solidFill>
                    <a:srgbClr val="342F2B"/>
                  </a:solidFill>
                </a:rPr>
                <a:t>?</a:t>
              </a:r>
            </a:p>
          </p:txBody>
        </p:sp>
        <p:pic>
          <p:nvPicPr>
            <p:cNvPr id="3" name="Billede 2" descr="market_target_graph_400_clr_1397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775" y="3483823"/>
              <a:ext cx="1783184" cy="1172444"/>
            </a:xfrm>
            <a:prstGeom prst="rect">
              <a:avLst/>
            </a:prstGeom>
          </p:spPr>
        </p:pic>
      </p:grpSp>
      <p:grpSp>
        <p:nvGrpSpPr>
          <p:cNvPr id="31" name="Grupper 30"/>
          <p:cNvGrpSpPr/>
          <p:nvPr/>
        </p:nvGrpSpPr>
        <p:grpSpPr>
          <a:xfrm>
            <a:off x="3622630" y="520185"/>
            <a:ext cx="1958676" cy="3949943"/>
            <a:chOff x="3622630" y="602491"/>
            <a:chExt cx="1958676" cy="3949943"/>
          </a:xfrm>
        </p:grpSpPr>
        <p:cxnSp>
          <p:nvCxnSpPr>
            <p:cNvPr id="63" name="Straight Arrow Connector 62"/>
            <p:cNvCxnSpPr/>
            <p:nvPr/>
          </p:nvCxnSpPr>
          <p:spPr>
            <a:xfrm flipH="1">
              <a:off x="4644756" y="1446265"/>
              <a:ext cx="2" cy="1834287"/>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5"/>
            <p:cNvSpPr>
              <a:spLocks noChangeArrowheads="1"/>
            </p:cNvSpPr>
            <p:nvPr/>
          </p:nvSpPr>
          <p:spPr bwMode="auto">
            <a:xfrm>
              <a:off x="3622630" y="602491"/>
              <a:ext cx="1845250" cy="818686"/>
            </a:xfrm>
            <a:prstGeom prst="rect">
              <a:avLst/>
            </a:prstGeom>
            <a:noFill/>
            <a:ln w="9525">
              <a:noFill/>
              <a:miter lim="800000"/>
              <a:headEnd/>
              <a:tailEnd/>
            </a:ln>
          </p:spPr>
          <p:txBody>
            <a:bodyPr wrap="square" lIns="0" tIns="0" rIns="0" bIns="0">
              <a:spAutoFit/>
            </a:bodyPr>
            <a:lstStyle/>
            <a:p>
              <a:pPr algn="ctr">
                <a:spcBef>
                  <a:spcPct val="20000"/>
                </a:spcBef>
              </a:pPr>
              <a:r>
                <a:rPr lang="da-DK" b="1" dirty="0">
                  <a:solidFill>
                    <a:srgbClr val="DC4817"/>
                  </a:solidFill>
                </a:rPr>
                <a:t>3. MILJØ</a:t>
              </a:r>
            </a:p>
            <a:p>
              <a:pPr algn="ctr">
                <a:spcBef>
                  <a:spcPct val="20000"/>
                </a:spcBef>
              </a:pPr>
              <a:r>
                <a:rPr lang="da-DK" sz="1600" b="1" dirty="0">
                  <a:solidFill>
                    <a:srgbClr val="342F2B"/>
                  </a:solidFill>
                </a:rPr>
                <a:t>Hvor og hvilken stemning</a:t>
              </a:r>
              <a:r>
                <a:rPr lang="da-DK" sz="1600" b="1" dirty="0" smtClean="0">
                  <a:solidFill>
                    <a:srgbClr val="342F2B"/>
                  </a:solidFill>
                </a:rPr>
                <a:t>?</a:t>
              </a:r>
              <a:endParaRPr lang="da-DK" sz="1600" b="1" dirty="0">
                <a:solidFill>
                  <a:srgbClr val="342F2B"/>
                </a:solidFill>
              </a:endParaRPr>
            </a:p>
          </p:txBody>
        </p:sp>
        <p:pic>
          <p:nvPicPr>
            <p:cNvPr id="14" name="Billede 13" descr="world_conference_400_clr_297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02" y="3480443"/>
              <a:ext cx="1630404" cy="1071991"/>
            </a:xfrm>
            <a:prstGeom prst="rect">
              <a:avLst/>
            </a:prstGeom>
          </p:spPr>
        </p:pic>
      </p:grpSp>
      <p:grpSp>
        <p:nvGrpSpPr>
          <p:cNvPr id="34" name="Grupper 33"/>
          <p:cNvGrpSpPr/>
          <p:nvPr/>
        </p:nvGrpSpPr>
        <p:grpSpPr>
          <a:xfrm>
            <a:off x="6714319" y="520186"/>
            <a:ext cx="2170803" cy="4009681"/>
            <a:chOff x="6714319" y="602492"/>
            <a:chExt cx="2170803" cy="4009681"/>
          </a:xfrm>
        </p:grpSpPr>
        <p:cxnSp>
          <p:nvCxnSpPr>
            <p:cNvPr id="65" name="Straight Arrow Connector 64"/>
            <p:cNvCxnSpPr/>
            <p:nvPr/>
          </p:nvCxnSpPr>
          <p:spPr>
            <a:xfrm>
              <a:off x="7866472" y="1634512"/>
              <a:ext cx="0" cy="1679006"/>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7"/>
            <p:cNvSpPr>
              <a:spLocks noChangeArrowheads="1"/>
            </p:cNvSpPr>
            <p:nvPr/>
          </p:nvSpPr>
          <p:spPr bwMode="auto">
            <a:xfrm>
              <a:off x="6714319" y="602492"/>
              <a:ext cx="2170803" cy="1218795"/>
            </a:xfrm>
            <a:prstGeom prst="rect">
              <a:avLst/>
            </a:prstGeom>
            <a:noFill/>
            <a:ln w="9525">
              <a:noFill/>
              <a:miter lim="800000"/>
              <a:headEnd/>
              <a:tailEnd/>
            </a:ln>
          </p:spPr>
          <p:txBody>
            <a:bodyPr wrap="square" lIns="0" tIns="0" rIns="0" bIns="0">
              <a:spAutoFit/>
            </a:bodyPr>
            <a:lstStyle/>
            <a:p>
              <a:pPr algn="ctr">
                <a:spcBef>
                  <a:spcPct val="20000"/>
                </a:spcBef>
              </a:pPr>
              <a:r>
                <a:rPr lang="da-DK" b="1" dirty="0">
                  <a:solidFill>
                    <a:srgbClr val="DC4817"/>
                  </a:solidFill>
                </a:rPr>
                <a:t>5. ROLLER</a:t>
              </a:r>
            </a:p>
            <a:p>
              <a:pPr algn="ctr">
                <a:spcBef>
                  <a:spcPct val="20000"/>
                </a:spcBef>
              </a:pPr>
              <a:r>
                <a:rPr lang="da-DK" sz="1600" b="1" dirty="0">
                  <a:solidFill>
                    <a:srgbClr val="342F2B"/>
                  </a:solidFill>
                </a:rPr>
                <a:t>Hvem har hvilke </a:t>
              </a:r>
              <a:r>
                <a:rPr lang="da-DK" sz="1600" b="1" dirty="0" err="1">
                  <a:solidFill>
                    <a:srgbClr val="342F2B"/>
                  </a:solidFill>
                </a:rPr>
                <a:t>roller</a:t>
              </a:r>
              <a:r>
                <a:rPr lang="da-DK" sz="1600" b="1" dirty="0" err="1" smtClean="0">
                  <a:solidFill>
                    <a:srgbClr val="342F2B"/>
                  </a:solidFill>
                </a:rPr>
                <a:t>?</a:t>
              </a:r>
              <a:r>
                <a:rPr lang="da-DK" sz="1400" dirty="0" err="1">
                  <a:solidFill>
                    <a:srgbClr val="342F2B"/>
                  </a:solidFill>
                </a:rPr>
                <a:t>F</a:t>
              </a:r>
              <a:r>
                <a:rPr lang="da-DK" sz="1400" dirty="0" err="1" smtClean="0">
                  <a:solidFill>
                    <a:srgbClr val="342F2B"/>
                  </a:solidFill>
                </a:rPr>
                <a:t>okus</a:t>
              </a:r>
              <a:r>
                <a:rPr lang="da-DK" sz="1400" dirty="0" smtClean="0">
                  <a:solidFill>
                    <a:srgbClr val="342F2B"/>
                  </a:solidFill>
                </a:rPr>
                <a:t> </a:t>
              </a:r>
              <a:r>
                <a:rPr lang="da-DK" sz="1400" dirty="0">
                  <a:solidFill>
                    <a:srgbClr val="342F2B"/>
                  </a:solidFill>
                </a:rPr>
                <a:t>på </a:t>
              </a:r>
              <a:br>
                <a:rPr lang="da-DK" sz="1400" dirty="0">
                  <a:solidFill>
                    <a:srgbClr val="342F2B"/>
                  </a:solidFill>
                </a:rPr>
              </a:br>
              <a:r>
                <a:rPr lang="da-DK" sz="1400" dirty="0" smtClean="0">
                  <a:solidFill>
                    <a:srgbClr val="342F2B"/>
                  </a:solidFill>
                </a:rPr>
                <a:t>de </a:t>
              </a:r>
              <a:r>
                <a:rPr lang="da-DK" sz="1400" dirty="0">
                  <a:solidFill>
                    <a:srgbClr val="342F2B"/>
                  </a:solidFill>
                </a:rPr>
                <a:t>vigtigste </a:t>
              </a:r>
              <a:r>
                <a:rPr lang="da-DK" sz="1400" dirty="0" smtClean="0">
                  <a:solidFill>
                    <a:srgbClr val="342F2B"/>
                  </a:solidFill>
                </a:rPr>
                <a:t>interessenter </a:t>
              </a:r>
              <a:r>
                <a:rPr lang="da-DK" sz="1400" dirty="0">
                  <a:solidFill>
                    <a:srgbClr val="342F2B"/>
                  </a:solidFill>
                </a:rPr>
                <a:t/>
              </a:r>
              <a:br>
                <a:rPr lang="da-DK" sz="1400" dirty="0">
                  <a:solidFill>
                    <a:srgbClr val="342F2B"/>
                  </a:solidFill>
                </a:rPr>
              </a:br>
              <a:endParaRPr lang="da-DK" sz="1400" dirty="0">
                <a:solidFill>
                  <a:srgbClr val="342F2B"/>
                </a:solidFill>
              </a:endParaRPr>
            </a:p>
          </p:txBody>
        </p:sp>
        <p:pic>
          <p:nvPicPr>
            <p:cNvPr id="21" name="Billede 20" descr="group_meeting_puzzle_final_step_800_clr_537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436" y="3492200"/>
              <a:ext cx="1629052" cy="1119973"/>
            </a:xfrm>
            <a:prstGeom prst="rect">
              <a:avLst/>
            </a:prstGeom>
          </p:spPr>
        </p:pic>
      </p:grpSp>
      <p:grpSp>
        <p:nvGrpSpPr>
          <p:cNvPr id="29" name="Grupper 28"/>
          <p:cNvGrpSpPr/>
          <p:nvPr/>
        </p:nvGrpSpPr>
        <p:grpSpPr>
          <a:xfrm>
            <a:off x="2249862" y="518704"/>
            <a:ext cx="1818711" cy="3820497"/>
            <a:chOff x="2249862" y="601010"/>
            <a:chExt cx="1818711" cy="3820497"/>
          </a:xfrm>
        </p:grpSpPr>
        <p:cxnSp>
          <p:nvCxnSpPr>
            <p:cNvPr id="62" name="Straight Arrow Connector 61"/>
            <p:cNvCxnSpPr/>
            <p:nvPr/>
          </p:nvCxnSpPr>
          <p:spPr>
            <a:xfrm>
              <a:off x="3316004" y="1505050"/>
              <a:ext cx="35275" cy="182253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2249862" y="601010"/>
              <a:ext cx="1818711" cy="572464"/>
            </a:xfrm>
            <a:prstGeom prst="rect">
              <a:avLst/>
            </a:prstGeom>
            <a:noFill/>
            <a:ln w="9525">
              <a:noFill/>
              <a:miter lim="800000"/>
              <a:headEnd/>
              <a:tailEnd/>
            </a:ln>
          </p:spPr>
          <p:txBody>
            <a:bodyPr wrap="square" lIns="0" tIns="0" rIns="0" bIns="0">
              <a:spAutoFit/>
            </a:bodyPr>
            <a:lstStyle/>
            <a:p>
              <a:pPr algn="ctr">
                <a:spcBef>
                  <a:spcPct val="20000"/>
                </a:spcBef>
              </a:pPr>
              <a:r>
                <a:rPr lang="da-DK" b="1" dirty="0">
                  <a:solidFill>
                    <a:srgbClr val="DC4817"/>
                  </a:solidFill>
                </a:rPr>
                <a:t>2. DELTAGERE </a:t>
              </a:r>
            </a:p>
            <a:p>
              <a:pPr algn="ctr">
                <a:spcBef>
                  <a:spcPct val="20000"/>
                </a:spcBef>
              </a:pPr>
              <a:r>
                <a:rPr lang="da-DK" sz="1600" b="1" dirty="0">
                  <a:solidFill>
                    <a:srgbClr val="342F2B"/>
                  </a:solidFill>
                </a:rPr>
                <a:t>Hvem</a:t>
              </a:r>
              <a:r>
                <a:rPr lang="da-DK" sz="1600" b="1" dirty="0" smtClean="0">
                  <a:solidFill>
                    <a:srgbClr val="342F2B"/>
                  </a:solidFill>
                </a:rPr>
                <a:t>?</a:t>
              </a:r>
              <a:endParaRPr lang="da-DK" sz="1600" b="1" dirty="0">
                <a:solidFill>
                  <a:srgbClr val="342F2B"/>
                </a:solidFill>
              </a:endParaRPr>
            </a:p>
          </p:txBody>
        </p:sp>
        <p:pic>
          <p:nvPicPr>
            <p:cNvPr id="22" name="Billede 21" descr="group_blame_game_400_clr_1422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8986" y="3645058"/>
              <a:ext cx="992267" cy="776449"/>
            </a:xfrm>
            <a:prstGeom prst="rect">
              <a:avLst/>
            </a:prstGeom>
          </p:spPr>
        </p:pic>
      </p:grpSp>
      <p:grpSp>
        <p:nvGrpSpPr>
          <p:cNvPr id="32" name="Grupper 31"/>
          <p:cNvGrpSpPr/>
          <p:nvPr/>
        </p:nvGrpSpPr>
        <p:grpSpPr>
          <a:xfrm>
            <a:off x="4865121" y="497452"/>
            <a:ext cx="2437143" cy="3759036"/>
            <a:chOff x="4865121" y="579758"/>
            <a:chExt cx="2437143" cy="3759036"/>
          </a:xfrm>
        </p:grpSpPr>
        <p:cxnSp>
          <p:nvCxnSpPr>
            <p:cNvPr id="64" name="Straight Arrow Connector 63"/>
            <p:cNvCxnSpPr/>
            <p:nvPr/>
          </p:nvCxnSpPr>
          <p:spPr>
            <a:xfrm>
              <a:off x="6207940" y="1656386"/>
              <a:ext cx="0" cy="1679006"/>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8"/>
            <p:cNvSpPr>
              <a:spLocks noChangeArrowheads="1"/>
            </p:cNvSpPr>
            <p:nvPr/>
          </p:nvSpPr>
          <p:spPr bwMode="auto">
            <a:xfrm>
              <a:off x="4865121" y="579758"/>
              <a:ext cx="2437143" cy="1046440"/>
            </a:xfrm>
            <a:prstGeom prst="rect">
              <a:avLst/>
            </a:prstGeom>
            <a:noFill/>
            <a:ln w="9525">
              <a:noFill/>
              <a:miter lim="800000"/>
              <a:headEnd/>
              <a:tailEnd/>
            </a:ln>
          </p:spPr>
          <p:txBody>
            <a:bodyPr wrap="square" lIns="0" tIns="0" rIns="0" bIns="0">
              <a:spAutoFit/>
            </a:bodyPr>
            <a:lstStyle/>
            <a:p>
              <a:pPr algn="ctr">
                <a:spcBef>
                  <a:spcPct val="20000"/>
                </a:spcBef>
              </a:pPr>
              <a:r>
                <a:rPr lang="da-DK" b="1" dirty="0">
                  <a:solidFill>
                    <a:srgbClr val="DC4817"/>
                  </a:solidFill>
                </a:rPr>
                <a:t>4. FORM</a:t>
              </a:r>
            </a:p>
            <a:p>
              <a:pPr algn="ctr">
                <a:spcBef>
                  <a:spcPct val="20000"/>
                </a:spcBef>
              </a:pPr>
              <a:r>
                <a:rPr lang="da-DK" sz="1600" b="1" dirty="0">
                  <a:solidFill>
                    <a:srgbClr val="342F2B"/>
                  </a:solidFill>
                </a:rPr>
                <a:t>Hvordan?</a:t>
              </a:r>
            </a:p>
            <a:p>
              <a:pPr algn="ctr">
                <a:spcBef>
                  <a:spcPct val="20000"/>
                </a:spcBef>
              </a:pPr>
              <a:r>
                <a:rPr lang="da-DK" sz="1400" dirty="0">
                  <a:solidFill>
                    <a:srgbClr val="342F2B"/>
                  </a:solidFill>
                </a:rPr>
                <a:t>At trække på de optimale procesmetoder</a:t>
              </a:r>
              <a:endParaRPr lang="da-DK" sz="1600" b="1" dirty="0">
                <a:solidFill>
                  <a:srgbClr val="ACBD07"/>
                </a:solidFill>
              </a:endParaRPr>
            </a:p>
          </p:txBody>
        </p:sp>
        <p:pic>
          <p:nvPicPr>
            <p:cNvPr id="27" name="Billede 26" descr="outline_heads_teamwork_idea_400_clr_123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2522" y="3506401"/>
              <a:ext cx="1681601" cy="832393"/>
            </a:xfrm>
            <a:prstGeom prst="rect">
              <a:avLst/>
            </a:prstGeom>
          </p:spPr>
        </p:pic>
      </p:grpSp>
      <p:sp>
        <p:nvSpPr>
          <p:cNvPr id="59" name="Rectangle 109"/>
          <p:cNvSpPr/>
          <p:nvPr/>
        </p:nvSpPr>
        <p:spPr>
          <a:xfrm>
            <a:off x="0" y="5679234"/>
            <a:ext cx="9144000" cy="117876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110"/>
          <p:cNvSpPr txBox="1"/>
          <p:nvPr/>
        </p:nvSpPr>
        <p:spPr>
          <a:xfrm>
            <a:off x="1" y="5784268"/>
            <a:ext cx="9143999" cy="830997"/>
          </a:xfrm>
          <a:prstGeom prst="rect">
            <a:avLst/>
          </a:prstGeom>
          <a:noFill/>
        </p:spPr>
        <p:txBody>
          <a:bodyPr wrap="square" rtlCol="0">
            <a:spAutoFit/>
          </a:bodyPr>
          <a:lstStyle/>
          <a:p>
            <a:pPr algn="ctr"/>
            <a:r>
              <a:rPr lang="en-US" sz="4800" dirty="0" err="1" smtClean="0">
                <a:solidFill>
                  <a:schemeClr val="bg1">
                    <a:lumMod val="85000"/>
                  </a:schemeClr>
                </a:solidFill>
              </a:rPr>
              <a:t>Designcirklerne</a:t>
            </a:r>
            <a:endParaRPr lang="en-US" sz="4800" dirty="0">
              <a:solidFill>
                <a:schemeClr val="bg1">
                  <a:lumMod val="85000"/>
                </a:schemeClr>
              </a:solidFill>
            </a:endParaRPr>
          </a:p>
        </p:txBody>
      </p:sp>
    </p:spTree>
    <p:extLst>
      <p:ext uri="{BB962C8B-B14F-4D97-AF65-F5344CB8AC3E}">
        <p14:creationId xmlns:p14="http://schemas.microsoft.com/office/powerpoint/2010/main" val="3317350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p:nvPr/>
        </p:nvSpPr>
        <p:spPr>
          <a:xfrm>
            <a:off x="0" y="5491102"/>
            <a:ext cx="9144000" cy="13904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0"/>
          <p:cNvSpPr txBox="1"/>
          <p:nvPr/>
        </p:nvSpPr>
        <p:spPr>
          <a:xfrm>
            <a:off x="-11759" y="5671858"/>
            <a:ext cx="9144000" cy="830997"/>
          </a:xfrm>
          <a:prstGeom prst="rect">
            <a:avLst/>
          </a:prstGeom>
          <a:noFill/>
        </p:spPr>
        <p:txBody>
          <a:bodyPr wrap="square" rtlCol="0">
            <a:spAutoFit/>
          </a:bodyPr>
          <a:lstStyle/>
          <a:p>
            <a:pPr algn="ctr"/>
            <a:r>
              <a:rPr lang="en-US" sz="4800" dirty="0" err="1" smtClean="0">
                <a:solidFill>
                  <a:schemeClr val="bg1">
                    <a:lumMod val="85000"/>
                  </a:schemeClr>
                </a:solidFill>
              </a:rPr>
              <a:t>Mødetyper</a:t>
            </a:r>
            <a:r>
              <a:rPr lang="en-US" sz="4800" dirty="0" smtClean="0">
                <a:solidFill>
                  <a:schemeClr val="bg1">
                    <a:lumMod val="85000"/>
                  </a:schemeClr>
                </a:solidFill>
              </a:rPr>
              <a:t> </a:t>
            </a:r>
            <a:r>
              <a:rPr lang="en-US" sz="4800" dirty="0" err="1" smtClean="0">
                <a:solidFill>
                  <a:schemeClr val="bg1">
                    <a:lumMod val="85000"/>
                  </a:schemeClr>
                </a:solidFill>
              </a:rPr>
              <a:t>eller</a:t>
            </a:r>
            <a:r>
              <a:rPr lang="en-US" sz="4800" dirty="0" smtClean="0">
                <a:solidFill>
                  <a:schemeClr val="bg1">
                    <a:lumMod val="85000"/>
                  </a:schemeClr>
                </a:solidFill>
              </a:rPr>
              <a:t> </a:t>
            </a:r>
            <a:r>
              <a:rPr lang="en-US" sz="4800" dirty="0" err="1" smtClean="0">
                <a:solidFill>
                  <a:schemeClr val="bg1">
                    <a:lumMod val="85000"/>
                  </a:schemeClr>
                </a:solidFill>
              </a:rPr>
              <a:t>mødepunkter</a:t>
            </a:r>
            <a:endParaRPr lang="en-US" sz="4800" dirty="0">
              <a:solidFill>
                <a:schemeClr val="bg1">
                  <a:lumMod val="85000"/>
                </a:schemeClr>
              </a:solidFill>
            </a:endParaRPr>
          </a:p>
        </p:txBody>
      </p:sp>
      <p:grpSp>
        <p:nvGrpSpPr>
          <p:cNvPr id="2" name="Grupper 1"/>
          <p:cNvGrpSpPr/>
          <p:nvPr/>
        </p:nvGrpSpPr>
        <p:grpSpPr>
          <a:xfrm>
            <a:off x="1253009" y="886085"/>
            <a:ext cx="2004199" cy="2594005"/>
            <a:chOff x="1253009" y="886085"/>
            <a:chExt cx="2004199" cy="2594005"/>
          </a:xfrm>
        </p:grpSpPr>
        <p:sp>
          <p:nvSpPr>
            <p:cNvPr id="15" name="TextBox 17"/>
            <p:cNvSpPr txBox="1"/>
            <p:nvPr/>
          </p:nvSpPr>
          <p:spPr>
            <a:xfrm>
              <a:off x="1253009" y="2464427"/>
              <a:ext cx="2004199" cy="1015663"/>
            </a:xfrm>
            <a:prstGeom prst="rect">
              <a:avLst/>
            </a:prstGeom>
            <a:noFill/>
          </p:spPr>
          <p:txBody>
            <a:bodyPr wrap="square" rtlCol="0">
              <a:spAutoFit/>
            </a:bodyPr>
            <a:lstStyle/>
            <a:p>
              <a:r>
                <a:rPr lang="en-US" sz="2000" b="1" dirty="0" err="1" smtClean="0"/>
                <a:t>Beslutningsmøde</a:t>
              </a:r>
              <a:endParaRPr lang="en-US" sz="2000" b="1" dirty="0" smtClean="0"/>
            </a:p>
            <a:p>
              <a:endParaRPr lang="en-US" sz="2000" dirty="0" smtClean="0"/>
            </a:p>
            <a:p>
              <a:endParaRPr lang="en-US" sz="2000" dirty="0"/>
            </a:p>
          </p:txBody>
        </p:sp>
        <p:pic>
          <p:nvPicPr>
            <p:cNvPr id="23" name="Billede 22" descr="pen_display_accomplished_400_clr_757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137" y="886085"/>
              <a:ext cx="1619533" cy="1619533"/>
            </a:xfrm>
            <a:prstGeom prst="rect">
              <a:avLst/>
            </a:prstGeom>
          </p:spPr>
        </p:pic>
      </p:grpSp>
      <p:grpSp>
        <p:nvGrpSpPr>
          <p:cNvPr id="3" name="Grupper 2"/>
          <p:cNvGrpSpPr/>
          <p:nvPr/>
        </p:nvGrpSpPr>
        <p:grpSpPr>
          <a:xfrm>
            <a:off x="5343104" y="597372"/>
            <a:ext cx="2213964" cy="2270905"/>
            <a:chOff x="5343104" y="597372"/>
            <a:chExt cx="2213964" cy="2270905"/>
          </a:xfrm>
        </p:grpSpPr>
        <p:sp>
          <p:nvSpPr>
            <p:cNvPr id="14" name="TextBox 16"/>
            <p:cNvSpPr txBox="1"/>
            <p:nvPr/>
          </p:nvSpPr>
          <p:spPr>
            <a:xfrm>
              <a:off x="5343104" y="2468167"/>
              <a:ext cx="2121787" cy="400110"/>
            </a:xfrm>
            <a:prstGeom prst="rect">
              <a:avLst/>
            </a:prstGeom>
            <a:noFill/>
          </p:spPr>
          <p:txBody>
            <a:bodyPr wrap="square" rtlCol="0">
              <a:spAutoFit/>
            </a:bodyPr>
            <a:lstStyle/>
            <a:p>
              <a:r>
                <a:rPr lang="en-US" sz="2000" b="1" dirty="0" err="1" smtClean="0"/>
                <a:t>Involveringsmøde</a:t>
              </a:r>
              <a:endParaRPr lang="en-US" sz="2000" dirty="0"/>
            </a:p>
          </p:txBody>
        </p:sp>
        <p:pic>
          <p:nvPicPr>
            <p:cNvPr id="24" name="Billede 23" descr="corporate_think_tank_solution_400_clr_516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549" y="597372"/>
              <a:ext cx="2136519" cy="1869454"/>
            </a:xfrm>
            <a:prstGeom prst="rect">
              <a:avLst/>
            </a:prstGeom>
          </p:spPr>
        </p:pic>
      </p:grpSp>
      <p:grpSp>
        <p:nvGrpSpPr>
          <p:cNvPr id="9" name="Grupper 8"/>
          <p:cNvGrpSpPr/>
          <p:nvPr/>
        </p:nvGrpSpPr>
        <p:grpSpPr>
          <a:xfrm>
            <a:off x="5357245" y="3071659"/>
            <a:ext cx="2529460" cy="2433317"/>
            <a:chOff x="5357245" y="3071659"/>
            <a:chExt cx="2529460" cy="2433317"/>
          </a:xfrm>
        </p:grpSpPr>
        <p:sp>
          <p:nvSpPr>
            <p:cNvPr id="16" name="TextBox 18"/>
            <p:cNvSpPr txBox="1"/>
            <p:nvPr/>
          </p:nvSpPr>
          <p:spPr>
            <a:xfrm>
              <a:off x="5357245" y="4756110"/>
              <a:ext cx="2529460" cy="748866"/>
            </a:xfrm>
            <a:prstGeom prst="rect">
              <a:avLst/>
            </a:prstGeom>
            <a:noFill/>
          </p:spPr>
          <p:txBody>
            <a:bodyPr wrap="square" rtlCol="0">
              <a:spAutoFit/>
            </a:bodyPr>
            <a:lstStyle/>
            <a:p>
              <a:r>
                <a:rPr lang="en-US" sz="2000" b="1" dirty="0" err="1" smtClean="0"/>
                <a:t>Idégenereringsmøde</a:t>
              </a:r>
              <a:endParaRPr lang="en-US" sz="2000" dirty="0" smtClean="0"/>
            </a:p>
            <a:p>
              <a:endParaRPr lang="en-US" sz="2000" dirty="0"/>
            </a:p>
          </p:txBody>
        </p:sp>
        <p:pic>
          <p:nvPicPr>
            <p:cNvPr id="25" name="Billede 24" descr="combine_your_ideas_400_clr_1397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014" y="3071659"/>
              <a:ext cx="1961084" cy="1598284"/>
            </a:xfrm>
            <a:prstGeom prst="rect">
              <a:avLst/>
            </a:prstGeom>
          </p:spPr>
        </p:pic>
      </p:grpSp>
      <p:grpSp>
        <p:nvGrpSpPr>
          <p:cNvPr id="7" name="Grupper 6"/>
          <p:cNvGrpSpPr/>
          <p:nvPr/>
        </p:nvGrpSpPr>
        <p:grpSpPr>
          <a:xfrm>
            <a:off x="977674" y="2988544"/>
            <a:ext cx="2843964" cy="2171820"/>
            <a:chOff x="977674" y="2988544"/>
            <a:chExt cx="2843964" cy="2171820"/>
          </a:xfrm>
        </p:grpSpPr>
        <p:sp>
          <p:nvSpPr>
            <p:cNvPr id="17" name="TextBox 19"/>
            <p:cNvSpPr txBox="1"/>
            <p:nvPr/>
          </p:nvSpPr>
          <p:spPr>
            <a:xfrm>
              <a:off x="1135424" y="4760254"/>
              <a:ext cx="2686214" cy="400110"/>
            </a:xfrm>
            <a:prstGeom prst="rect">
              <a:avLst/>
            </a:prstGeom>
            <a:noFill/>
          </p:spPr>
          <p:txBody>
            <a:bodyPr wrap="square" rtlCol="0">
              <a:spAutoFit/>
            </a:bodyPr>
            <a:lstStyle/>
            <a:p>
              <a:r>
                <a:rPr lang="en-US" sz="2000" b="1" dirty="0" err="1" smtClean="0"/>
                <a:t>Problemløsningsmøde</a:t>
              </a:r>
              <a:endParaRPr lang="en-US" sz="2000" dirty="0"/>
            </a:p>
          </p:txBody>
        </p:sp>
        <p:pic>
          <p:nvPicPr>
            <p:cNvPr id="26" name="Billede 25" descr="who_has_the_answer_400_clr_565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674" y="2988544"/>
              <a:ext cx="2604088" cy="1790309"/>
            </a:xfrm>
            <a:prstGeom prst="rect">
              <a:avLst/>
            </a:prstGeom>
          </p:spPr>
        </p:pic>
      </p:grpSp>
    </p:spTree>
    <p:extLst>
      <p:ext uri="{BB962C8B-B14F-4D97-AF65-F5344CB8AC3E}">
        <p14:creationId xmlns:p14="http://schemas.microsoft.com/office/powerpoint/2010/main" val="3884865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491102"/>
            <a:ext cx="9144000" cy="13904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40"/>
          <p:cNvSpPr txBox="1"/>
          <p:nvPr/>
        </p:nvSpPr>
        <p:spPr>
          <a:xfrm>
            <a:off x="-11759" y="5671858"/>
            <a:ext cx="9144000" cy="707886"/>
          </a:xfrm>
          <a:prstGeom prst="rect">
            <a:avLst/>
          </a:prstGeom>
          <a:noFill/>
        </p:spPr>
        <p:txBody>
          <a:bodyPr wrap="square" rtlCol="0">
            <a:spAutoFit/>
          </a:bodyPr>
          <a:lstStyle/>
          <a:p>
            <a:pPr algn="ctr"/>
            <a:r>
              <a:rPr lang="en-US" sz="4000" dirty="0" smtClean="0">
                <a:solidFill>
                  <a:schemeClr val="bg1">
                    <a:lumMod val="85000"/>
                  </a:schemeClr>
                </a:solidFill>
              </a:rPr>
              <a:t>1. </a:t>
            </a:r>
            <a:r>
              <a:rPr lang="en-US" sz="4000" dirty="0" err="1" smtClean="0">
                <a:solidFill>
                  <a:schemeClr val="bg1">
                    <a:lumMod val="85000"/>
                  </a:schemeClr>
                </a:solidFill>
              </a:rPr>
              <a:t>Cirkel</a:t>
            </a:r>
            <a:r>
              <a:rPr lang="en-US" sz="4000" dirty="0" smtClean="0">
                <a:solidFill>
                  <a:schemeClr val="bg1">
                    <a:lumMod val="85000"/>
                  </a:schemeClr>
                </a:solidFill>
              </a:rPr>
              <a:t> - </a:t>
            </a:r>
            <a:r>
              <a:rPr lang="en-US" sz="4000" dirty="0" err="1" smtClean="0">
                <a:solidFill>
                  <a:schemeClr val="bg1">
                    <a:lumMod val="85000"/>
                  </a:schemeClr>
                </a:solidFill>
              </a:rPr>
              <a:t>Hvorfor</a:t>
            </a:r>
            <a:r>
              <a:rPr lang="en-US" sz="4000" dirty="0" smtClean="0">
                <a:solidFill>
                  <a:schemeClr val="bg1">
                    <a:lumMod val="85000"/>
                  </a:schemeClr>
                </a:solidFill>
              </a:rPr>
              <a:t> </a:t>
            </a:r>
            <a:r>
              <a:rPr lang="en-US" sz="4000" dirty="0" err="1" smtClean="0">
                <a:solidFill>
                  <a:schemeClr val="bg1">
                    <a:lumMod val="85000"/>
                  </a:schemeClr>
                </a:solidFill>
              </a:rPr>
              <a:t>og</a:t>
            </a:r>
            <a:r>
              <a:rPr lang="en-US" sz="4000" dirty="0" smtClean="0">
                <a:solidFill>
                  <a:schemeClr val="bg1">
                    <a:lumMod val="85000"/>
                  </a:schemeClr>
                </a:solidFill>
              </a:rPr>
              <a:t> </a:t>
            </a:r>
            <a:r>
              <a:rPr lang="en-US" sz="4000" dirty="0" err="1" smtClean="0">
                <a:solidFill>
                  <a:schemeClr val="bg1">
                    <a:lumMod val="85000"/>
                  </a:schemeClr>
                </a:solidFill>
              </a:rPr>
              <a:t>hvad</a:t>
            </a:r>
            <a:r>
              <a:rPr lang="en-US" sz="4000" dirty="0" smtClean="0">
                <a:solidFill>
                  <a:schemeClr val="bg1">
                    <a:lumMod val="85000"/>
                  </a:schemeClr>
                </a:solidFill>
              </a:rPr>
              <a:t> </a:t>
            </a:r>
            <a:r>
              <a:rPr lang="en-US" sz="4000" dirty="0" err="1" smtClean="0">
                <a:solidFill>
                  <a:schemeClr val="bg1">
                    <a:lumMod val="85000"/>
                  </a:schemeClr>
                </a:solidFill>
              </a:rPr>
              <a:t>skal</a:t>
            </a:r>
            <a:r>
              <a:rPr lang="en-US" sz="4000" dirty="0" smtClean="0">
                <a:solidFill>
                  <a:schemeClr val="bg1">
                    <a:lumMod val="85000"/>
                  </a:schemeClr>
                </a:solidFill>
              </a:rPr>
              <a:t> </a:t>
            </a:r>
            <a:r>
              <a:rPr lang="en-US" sz="4000" dirty="0" err="1" smtClean="0">
                <a:solidFill>
                  <a:schemeClr val="bg1">
                    <a:lumMod val="85000"/>
                  </a:schemeClr>
                </a:solidFill>
              </a:rPr>
              <a:t>leveres</a:t>
            </a:r>
            <a:r>
              <a:rPr lang="en-US" sz="4000" dirty="0" smtClean="0">
                <a:solidFill>
                  <a:schemeClr val="bg1">
                    <a:lumMod val="85000"/>
                  </a:schemeClr>
                </a:solidFill>
              </a:rPr>
              <a:t>?</a:t>
            </a:r>
            <a:endParaRPr lang="en-US" sz="4000" dirty="0">
              <a:solidFill>
                <a:schemeClr val="bg1">
                  <a:lumMod val="85000"/>
                </a:schemeClr>
              </a:solidFill>
            </a:endParaRPr>
          </a:p>
        </p:txBody>
      </p:sp>
      <p:pic>
        <p:nvPicPr>
          <p:cNvPr id="8" name="Billede 7" descr="market_target_graph_400_clr_1397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33" y="3351102"/>
            <a:ext cx="2629826" cy="1729111"/>
          </a:xfrm>
          <a:prstGeom prst="rect">
            <a:avLst/>
          </a:prstGeom>
        </p:spPr>
      </p:pic>
      <p:sp>
        <p:nvSpPr>
          <p:cNvPr id="10" name="Rectangle 3"/>
          <p:cNvSpPr>
            <a:spLocks noChangeArrowheads="1"/>
          </p:cNvSpPr>
          <p:nvPr/>
        </p:nvSpPr>
        <p:spPr bwMode="auto">
          <a:xfrm>
            <a:off x="4315509" y="928894"/>
            <a:ext cx="4610845" cy="3165475"/>
          </a:xfrm>
          <a:prstGeom prst="rect">
            <a:avLst/>
          </a:prstGeom>
          <a:noFill/>
          <a:ln w="9525">
            <a:noFill/>
            <a:miter lim="800000"/>
            <a:headEnd/>
            <a:tailEnd/>
          </a:ln>
        </p:spPr>
        <p:txBody>
          <a:bodyPr lIns="72000" tIns="72000" rIns="72000" bIns="72000"/>
          <a:lstStyle/>
          <a:p>
            <a:pPr fontAlgn="auto">
              <a:spcBef>
                <a:spcPts val="0"/>
              </a:spcBef>
              <a:spcAft>
                <a:spcPts val="0"/>
              </a:spcAft>
              <a:defRPr/>
            </a:pPr>
            <a:r>
              <a:rPr lang="da-DK" sz="2400" b="1" dirty="0">
                <a:solidFill>
                  <a:srgbClr val="342F2B"/>
                </a:solidFill>
              </a:rPr>
              <a:t>H</a:t>
            </a:r>
            <a:r>
              <a:rPr lang="da-DK" sz="2400" b="1" dirty="0" smtClean="0">
                <a:solidFill>
                  <a:srgbClr val="342F2B"/>
                </a:solidFill>
              </a:rPr>
              <a:t>vad </a:t>
            </a:r>
            <a:r>
              <a:rPr lang="da-DK" sz="2400" b="1" dirty="0">
                <a:solidFill>
                  <a:srgbClr val="342F2B"/>
                </a:solidFill>
              </a:rPr>
              <a:t>er formålet med processen?</a:t>
            </a:r>
          </a:p>
          <a:p>
            <a:pPr marL="1587" lvl="1" fontAlgn="auto">
              <a:spcBef>
                <a:spcPts val="0"/>
              </a:spcBef>
              <a:spcAft>
                <a:spcPts val="0"/>
              </a:spcAft>
              <a:buClr>
                <a:srgbClr val="342F2B"/>
              </a:buClr>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Leverancer – hvad har vi i hånden, når vi er færdige?</a:t>
            </a:r>
          </a:p>
          <a:p>
            <a:pPr marL="184150" lvl="1" indent="-182563" fontAlgn="auto">
              <a:spcBef>
                <a:spcPts val="0"/>
              </a:spcBef>
              <a:spcAft>
                <a:spcPts val="0"/>
              </a:spcAft>
              <a:buClr>
                <a:srgbClr val="342F2B"/>
              </a:buClr>
              <a:defRPr/>
            </a:pPr>
            <a:endParaRPr lang="da-DK" sz="2400" b="1" dirty="0">
              <a:solidFill>
                <a:srgbClr val="342F2B"/>
              </a:solidFill>
            </a:endParaRPr>
          </a:p>
          <a:p>
            <a:pPr fontAlgn="auto">
              <a:spcBef>
                <a:spcPts val="0"/>
              </a:spcBef>
              <a:spcAft>
                <a:spcPts val="0"/>
              </a:spcAft>
              <a:defRPr/>
            </a:pPr>
            <a:r>
              <a:rPr lang="da-DK" sz="2400" b="1" dirty="0">
                <a:solidFill>
                  <a:srgbClr val="342F2B"/>
                </a:solidFill>
              </a:rPr>
              <a:t>Succeskriterier – hvornår ved vi, at vi har nået målet?</a:t>
            </a:r>
          </a:p>
          <a:p>
            <a:pPr marL="1587" lvl="1" fontAlgn="auto">
              <a:spcBef>
                <a:spcPts val="0"/>
              </a:spcBef>
              <a:spcAft>
                <a:spcPts val="0"/>
              </a:spcAft>
              <a:buClr>
                <a:srgbClr val="342F2B"/>
              </a:buClr>
              <a:defRPr/>
            </a:pPr>
            <a:endParaRPr lang="da-DK" sz="2400" b="1" dirty="0">
              <a:solidFill>
                <a:srgbClr val="342F2B"/>
              </a:solidFill>
            </a:endParaRPr>
          </a:p>
          <a:p>
            <a:pPr fontAlgn="auto">
              <a:spcBef>
                <a:spcPts val="0"/>
              </a:spcBef>
              <a:spcAft>
                <a:spcPts val="0"/>
              </a:spcAft>
              <a:defRPr/>
            </a:pPr>
            <a:r>
              <a:rPr lang="da-DK" sz="2400" b="1" dirty="0" smtClean="0">
                <a:solidFill>
                  <a:srgbClr val="342F2B"/>
                </a:solidFill>
              </a:rPr>
              <a:t>Dét skal bestemme </a:t>
            </a:r>
            <a:r>
              <a:rPr lang="da-DK" sz="2400" b="1" dirty="0">
                <a:solidFill>
                  <a:srgbClr val="342F2B"/>
                </a:solidFill>
              </a:rPr>
              <a:t>f</a:t>
            </a:r>
            <a:r>
              <a:rPr lang="da-DK" sz="2400" b="1" dirty="0" smtClean="0">
                <a:solidFill>
                  <a:srgbClr val="342F2B"/>
                </a:solidFill>
              </a:rPr>
              <a:t>orm </a:t>
            </a:r>
            <a:r>
              <a:rPr lang="da-DK" sz="2400" b="1" dirty="0">
                <a:solidFill>
                  <a:srgbClr val="342F2B"/>
                </a:solidFill>
              </a:rPr>
              <a:t>og </a:t>
            </a:r>
            <a:r>
              <a:rPr lang="da-DK" sz="2400" b="1" dirty="0" smtClean="0">
                <a:solidFill>
                  <a:srgbClr val="342F2B"/>
                </a:solidFill>
              </a:rPr>
              <a:t>ramme!</a:t>
            </a:r>
            <a:endParaRPr lang="da-DK" sz="2400" b="1" dirty="0">
              <a:solidFill>
                <a:srgbClr val="342F2B"/>
              </a:solidFill>
            </a:endParaRPr>
          </a:p>
          <a:p>
            <a:pPr marL="184150" lvl="1" indent="-182563" fontAlgn="auto">
              <a:spcBef>
                <a:spcPts val="0"/>
              </a:spcBef>
              <a:spcAft>
                <a:spcPts val="0"/>
              </a:spcAft>
              <a:buClr>
                <a:srgbClr val="342F2B"/>
              </a:buClr>
              <a:defRPr/>
            </a:pPr>
            <a:endParaRPr lang="da-DK" sz="1400" b="1" dirty="0">
              <a:solidFill>
                <a:srgbClr val="342F2B"/>
              </a:solidFill>
            </a:endParaRPr>
          </a:p>
        </p:txBody>
      </p:sp>
      <p:pic>
        <p:nvPicPr>
          <p:cNvPr id="39" name="Billede 38" descr="tape_measuring_text_11946-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918" y="893627"/>
            <a:ext cx="2304617" cy="2304617"/>
          </a:xfrm>
          <a:prstGeom prst="rect">
            <a:avLst/>
          </a:prstGeom>
        </p:spPr>
      </p:pic>
    </p:spTree>
    <p:extLst>
      <p:ext uri="{BB962C8B-B14F-4D97-AF65-F5344CB8AC3E}">
        <p14:creationId xmlns:p14="http://schemas.microsoft.com/office/powerpoint/2010/main" val="252023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arn(inVertical)">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Apoteker.thmx</Template>
  <TotalTime>13418</TotalTime>
  <Words>1140</Words>
  <Application>Microsoft Macintosh PowerPoint</Application>
  <PresentationFormat>Skærmshow (4:3)</PresentationFormat>
  <Paragraphs>239</Paragraphs>
  <Slides>20</Slides>
  <Notes>8</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Drejebog for et godt møde</vt:lpstr>
      <vt:lpstr>PowerPoint-præsentation</vt:lpstr>
      <vt:lpstr>Under: Facilitatorens 5 kernekompetencer</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Henrik Skovdal</cp:lastModifiedBy>
  <cp:revision>92</cp:revision>
  <cp:lastPrinted>2014-11-18T11:50:07Z</cp:lastPrinted>
  <dcterms:created xsi:type="dcterms:W3CDTF">2013-08-08T21:23:14Z</dcterms:created>
  <dcterms:modified xsi:type="dcterms:W3CDTF">2017-02-02T10:42:06Z</dcterms:modified>
</cp:coreProperties>
</file>